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charts/chart1.xml" ContentType="application/vnd.openxmlformats-officedocument.drawingml.chart+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6"/>
  </p:notesMasterIdLst>
  <p:sldIdLst>
    <p:sldId id="304" r:id="rId2"/>
    <p:sldId id="328" r:id="rId3"/>
    <p:sldId id="259" r:id="rId4"/>
    <p:sldId id="309" r:id="rId5"/>
    <p:sldId id="310" r:id="rId6"/>
    <p:sldId id="350" r:id="rId7"/>
    <p:sldId id="329" r:id="rId8"/>
    <p:sldId id="351" r:id="rId9"/>
    <p:sldId id="353" r:id="rId10"/>
    <p:sldId id="354" r:id="rId11"/>
    <p:sldId id="355" r:id="rId12"/>
    <p:sldId id="356" r:id="rId13"/>
    <p:sldId id="357" r:id="rId14"/>
    <p:sldId id="360" r:id="rId15"/>
    <p:sldId id="361" r:id="rId16"/>
    <p:sldId id="362" r:id="rId17"/>
    <p:sldId id="358" r:id="rId18"/>
    <p:sldId id="359" r:id="rId19"/>
    <p:sldId id="365" r:id="rId20"/>
    <p:sldId id="364" r:id="rId21"/>
    <p:sldId id="363" r:id="rId22"/>
    <p:sldId id="343" r:id="rId23"/>
    <p:sldId id="330" r:id="rId24"/>
    <p:sldId id="352" r:id="rId25"/>
    <p:sldId id="339" r:id="rId26"/>
    <p:sldId id="366" r:id="rId27"/>
    <p:sldId id="368" r:id="rId28"/>
    <p:sldId id="367" r:id="rId29"/>
    <p:sldId id="369" r:id="rId30"/>
    <p:sldId id="370" r:id="rId31"/>
    <p:sldId id="308" r:id="rId32"/>
    <p:sldId id="320" r:id="rId33"/>
    <p:sldId id="331" r:id="rId34"/>
    <p:sldId id="317" r:id="rId35"/>
    <p:sldId id="371" r:id="rId36"/>
    <p:sldId id="372" r:id="rId37"/>
    <p:sldId id="373" r:id="rId38"/>
    <p:sldId id="374" r:id="rId39"/>
    <p:sldId id="375" r:id="rId40"/>
    <p:sldId id="376" r:id="rId41"/>
    <p:sldId id="377" r:id="rId42"/>
    <p:sldId id="378" r:id="rId43"/>
    <p:sldId id="379" r:id="rId44"/>
    <p:sldId id="348" r:id="rId45"/>
  </p:sldIdLst>
  <p:sldSz cx="9144000" cy="5143500" type="screen16x9"/>
  <p:notesSz cx="6858000" cy="9144000"/>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A5D5EC0-8BE9-419A-BB71-1B07C0CCB8BA}">
          <p14:sldIdLst>
            <p14:sldId id="304"/>
            <p14:sldId id="328"/>
            <p14:sldId id="259"/>
            <p14:sldId id="309"/>
            <p14:sldId id="310"/>
            <p14:sldId id="350"/>
            <p14:sldId id="329"/>
            <p14:sldId id="351"/>
            <p14:sldId id="353"/>
            <p14:sldId id="354"/>
            <p14:sldId id="355"/>
            <p14:sldId id="356"/>
            <p14:sldId id="357"/>
            <p14:sldId id="360"/>
            <p14:sldId id="361"/>
            <p14:sldId id="362"/>
            <p14:sldId id="358"/>
            <p14:sldId id="359"/>
            <p14:sldId id="365"/>
            <p14:sldId id="364"/>
            <p14:sldId id="363"/>
            <p14:sldId id="343"/>
            <p14:sldId id="330"/>
            <p14:sldId id="352"/>
            <p14:sldId id="339"/>
            <p14:sldId id="366"/>
            <p14:sldId id="368"/>
            <p14:sldId id="367"/>
            <p14:sldId id="369"/>
            <p14:sldId id="370"/>
            <p14:sldId id="308"/>
            <p14:sldId id="320"/>
            <p14:sldId id="331"/>
            <p14:sldId id="317"/>
            <p14:sldId id="371"/>
            <p14:sldId id="372"/>
            <p14:sldId id="373"/>
            <p14:sldId id="374"/>
            <p14:sldId id="375"/>
            <p14:sldId id="376"/>
            <p14:sldId id="377"/>
            <p14:sldId id="378"/>
            <p14:sldId id="379"/>
            <p14:sldId id="348"/>
          </p14:sldIdLst>
        </p14:section>
      </p14:sectionLst>
    </p:ext>
    <p:ext uri="{EFAFB233-063F-42B5-8137-9DF3F51BA10A}">
      <p15:sldGuideLst xmlns:p15="http://schemas.microsoft.com/office/powerpoint/2012/main">
        <p15:guide id="1" pos="7333" userDrawn="1">
          <p15:clr>
            <a:srgbClr val="A4A3A4"/>
          </p15:clr>
        </p15:guide>
        <p15:guide id="2" orient="horz" pos="1888" userDrawn="1">
          <p15:clr>
            <a:srgbClr val="A4A3A4"/>
          </p15:clr>
        </p15:guide>
        <p15:guide id="3" orient="horz" pos="3906" userDrawn="1">
          <p15:clr>
            <a:srgbClr val="A4A3A4"/>
          </p15:clr>
        </p15:guide>
        <p15:guide id="4" orient="horz" pos="1416">
          <p15:clr>
            <a:srgbClr val="A4A3A4"/>
          </p15:clr>
        </p15:guide>
        <p15:guide id="5" orient="horz" pos="2940">
          <p15:clr>
            <a:srgbClr val="A4A3A4"/>
          </p15:clr>
        </p15:guide>
        <p15:guide id="6" pos="5500">
          <p15:clr>
            <a:srgbClr val="A4A3A4"/>
          </p15:clr>
        </p15:guide>
        <p15:guide id="7"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448C"/>
    <a:srgbClr val="0070C0"/>
    <a:srgbClr val="595959"/>
    <a:srgbClr val="FFBF53"/>
    <a:srgbClr val="FF99FF"/>
    <a:srgbClr val="F7F8FA"/>
    <a:srgbClr val="CDCDCD"/>
    <a:srgbClr val="E2E2E2"/>
    <a:srgbClr val="EAEAEA"/>
    <a:srgbClr val="F7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76" autoAdjust="0"/>
    <p:restoredTop sz="96233" autoAdjust="0"/>
  </p:normalViewPr>
  <p:slideViewPr>
    <p:cSldViewPr snapToGrid="0" showGuides="1">
      <p:cViewPr varScale="1">
        <p:scale>
          <a:sx n="87" d="100"/>
          <a:sy n="87" d="100"/>
        </p:scale>
        <p:origin x="64" y="48"/>
      </p:cViewPr>
      <p:guideLst>
        <p:guide pos="7333"/>
        <p:guide orient="horz" pos="1888"/>
        <p:guide orient="horz" pos="3906"/>
        <p:guide orient="horz" pos="1416"/>
        <p:guide orient="horz" pos="2940"/>
        <p:guide pos="5500"/>
        <p:guide pos="2880"/>
      </p:guideLst>
    </p:cSldViewPr>
  </p:slideViewPr>
  <p:notesTextViewPr>
    <p:cViewPr>
      <p:scale>
        <a:sx n="75" d="100"/>
        <a:sy n="75"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dLbls>
          <c:showLegendKey val="0"/>
          <c:showVal val="0"/>
          <c:showCatName val="0"/>
          <c:showSerName val="0"/>
          <c:showPercent val="0"/>
          <c:showBubbleSize val="0"/>
        </c:dLbls>
        <c:gapWidth val="175"/>
        <c:overlap val="-27"/>
        <c:axId val="263808128"/>
        <c:axId val="263809664"/>
      </c:barChart>
      <c:catAx>
        <c:axId val="263808128"/>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ITC Avant Garde Std Bk" panose="020B0502020202020204" pitchFamily="34" charset="0"/>
                <a:ea typeface="方正正纤黑简体" panose="02000000000000000000" pitchFamily="2" charset="-122"/>
                <a:cs typeface="+mn-cs"/>
              </a:defRPr>
            </a:pPr>
            <a:endParaRPr lang="zh-CN"/>
          </a:p>
        </c:txPr>
        <c:crossAx val="263809664"/>
        <c:crosses val="autoZero"/>
        <c:auto val="1"/>
        <c:lblAlgn val="ctr"/>
        <c:lblOffset val="100"/>
        <c:noMultiLvlLbl val="0"/>
      </c:catAx>
      <c:valAx>
        <c:axId val="263809664"/>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TC Avant Garde Std Bk" panose="020B0502020202020204" pitchFamily="34" charset="0"/>
                <a:ea typeface="+mn-ea"/>
                <a:cs typeface="+mn-cs"/>
              </a:defRPr>
            </a:pPr>
            <a:endParaRPr lang="zh-CN"/>
          </a:p>
        </c:txPr>
        <c:crossAx val="263808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F28D13-26FC-4530-9D3A-9D0CA85A8CBA}" type="datetimeFigureOut">
              <a:rPr lang="zh-CN" altLang="en-US" smtClean="0"/>
              <a:t>2018/4/4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C9B631-81E8-4019-838E-748D95B68351}" type="slidenum">
              <a:rPr lang="zh-CN" altLang="en-US" smtClean="0"/>
              <a:t>‹#›</a:t>
            </a:fld>
            <a:endParaRPr lang="zh-CN" altLang="en-US"/>
          </a:p>
        </p:txBody>
      </p:sp>
    </p:spTree>
    <p:extLst>
      <p:ext uri="{BB962C8B-B14F-4D97-AF65-F5344CB8AC3E}">
        <p14:creationId xmlns:p14="http://schemas.microsoft.com/office/powerpoint/2010/main" val="3901793271"/>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956885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1792288" y="4025505"/>
            <a:ext cx="5486400" cy="603647"/>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712335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4208528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2162487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810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766227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4123996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89917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9" y="1151335"/>
            <a:ext cx="4041775" cy="479822"/>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9"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939021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181233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854725" y="773443"/>
            <a:ext cx="7434551" cy="3216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4425042" y="4838923"/>
            <a:ext cx="293917" cy="1650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9" name="灯片编号占位符 8"/>
          <p:cNvSpPr>
            <a:spLocks noGrp="1"/>
          </p:cNvSpPr>
          <p:nvPr>
            <p:ph type="sldNum" sz="quarter" idx="12"/>
          </p:nvPr>
        </p:nvSpPr>
        <p:spPr>
          <a:xfrm>
            <a:off x="3505200" y="4797170"/>
            <a:ext cx="2133600" cy="273844"/>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322153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637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8"/>
            <a:ext cx="3008313" cy="3518297"/>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86256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68580" tIns="34290" rIns="68580" bIns="3429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68580" tIns="34290" rIns="68580" bIns="3429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68580" tIns="34290" rIns="68580" bIns="34290" rtlCol="0" anchor="ctr"/>
          <a:lstStyle>
            <a:lvl1pPr algn="l">
              <a:defRPr sz="12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4/4/2018</a:t>
            </a:fld>
            <a:endParaRPr lang="en-US">
              <a:solidFill>
                <a:prstClr val="black">
                  <a:tint val="75000"/>
                </a:prst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68580" tIns="34290" rIns="68580" bIns="34290" rtlCol="0" anchor="ctr"/>
          <a:lstStyle>
            <a:lvl1pPr algn="ctr">
              <a:defRPr sz="1200">
                <a:solidFill>
                  <a:schemeClr val="tx1">
                    <a:tint val="75000"/>
                  </a:schemeClr>
                </a:solidFill>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68580" tIns="34290" rIns="68580" bIns="34290" rtlCol="0" anchor="ctr"/>
          <a:lstStyle>
            <a:lvl1pPr algn="r">
              <a:defRPr sz="12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3501332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68" r:id="rId9"/>
    <p:sldLayoutId id="2147483669" r:id="rId10"/>
    <p:sldLayoutId id="2147483670" r:id="rId11"/>
    <p:sldLayoutId id="2147483671" r:id="rId12"/>
    <p:sldLayoutId id="2147483672" r:id="rId13"/>
  </p:sldLayoutIdLst>
  <p:hf hdr="0" ftr="0" dt="0"/>
  <p:txStyles>
    <p:titleStyle>
      <a:lvl1pPr algn="ctr" defTabSz="914378" rtl="0" eaLnBrk="1" latinLnBrk="0" hangingPunct="1">
        <a:spcBef>
          <a:spcPct val="0"/>
        </a:spcBef>
        <a:buNone/>
        <a:defRPr sz="4400" kern="1200">
          <a:solidFill>
            <a:schemeClr val="tx1"/>
          </a:solidFill>
          <a:latin typeface="+mj-lt"/>
          <a:ea typeface="+mj-ea"/>
          <a:cs typeface="+mj-cs"/>
        </a:defRPr>
      </a:lvl1pPr>
    </p:titleStyle>
    <p:bodyStyle>
      <a:lvl1pPr marL="342892" indent="-342892" algn="l" defTabSz="914378"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1" indent="-285743" algn="l" defTabSz="914378"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2" indent="-228594" algn="l" defTabSz="914378"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8"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3.xml"/><Relationship Id="rId1" Type="http://schemas.openxmlformats.org/officeDocument/2006/relationships/tags" Target="../tags/tag2.xml"/><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5" cstate="print">
            <a:extLst>
              <a:ext uri="{BEBA8EAE-BF5A-486C-A8C5-ECC9F3942E4B}">
                <a14:imgProps xmlns:a14="http://schemas.microsoft.com/office/drawing/2010/main">
                  <a14:imgLayer r:embed="rId6">
                    <a14:imgEffect>
                      <a14:saturation sat="200000"/>
                    </a14:imgEffect>
                  </a14:imgLayer>
                </a14:imgProps>
              </a:ext>
              <a:ext uri="{28A0092B-C50C-407E-A947-70E740481C1C}">
                <a14:useLocalDpi xmlns:a14="http://schemas.microsoft.com/office/drawing/2010/main" val="0"/>
              </a:ext>
            </a:extLst>
          </a:blip>
          <a:stretch>
            <a:fillRect/>
          </a:stretch>
        </p:blipFill>
        <p:spPr>
          <a:xfrm>
            <a:off x="0" y="0"/>
            <a:ext cx="6858000" cy="5143500"/>
          </a:xfrm>
          <a:prstGeom prst="rect">
            <a:avLst/>
          </a:prstGeom>
        </p:spPr>
      </p:pic>
      <p:sp>
        <p:nvSpPr>
          <p:cNvPr id="3" name="矩形 2"/>
          <p:cNvSpPr/>
          <p:nvPr/>
        </p:nvSpPr>
        <p:spPr>
          <a:xfrm>
            <a:off x="2130496" y="0"/>
            <a:ext cx="7021124" cy="5158740"/>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1821819 w 2736219"/>
              <a:gd name="connsiteY0" fmla="*/ 0 h 5172293"/>
              <a:gd name="connsiteX1" fmla="*/ 2736219 w 2736219"/>
              <a:gd name="connsiteY1" fmla="*/ 0 h 5172293"/>
              <a:gd name="connsiteX2" fmla="*/ 2736219 w 2736219"/>
              <a:gd name="connsiteY2" fmla="*/ 914400 h 5172293"/>
              <a:gd name="connsiteX3" fmla="*/ 0 w 2736219"/>
              <a:gd name="connsiteY3" fmla="*/ 5172293 h 5172293"/>
              <a:gd name="connsiteX4" fmla="*/ 1821819 w 2736219"/>
              <a:gd name="connsiteY4" fmla="*/ 0 h 5172293"/>
              <a:gd name="connsiteX0" fmla="*/ 1821819 w 7273318"/>
              <a:gd name="connsiteY0" fmla="*/ 0 h 5172293"/>
              <a:gd name="connsiteX1" fmla="*/ 2736219 w 7273318"/>
              <a:gd name="connsiteY1" fmla="*/ 0 h 5172293"/>
              <a:gd name="connsiteX2" fmla="*/ 7273318 w 7273318"/>
              <a:gd name="connsiteY2" fmla="*/ 5151353 h 5172293"/>
              <a:gd name="connsiteX3" fmla="*/ 0 w 7273318"/>
              <a:gd name="connsiteY3" fmla="*/ 5172293 h 5172293"/>
              <a:gd name="connsiteX4" fmla="*/ 1821819 w 7273318"/>
              <a:gd name="connsiteY4" fmla="*/ 0 h 5172293"/>
              <a:gd name="connsiteX0" fmla="*/ 1821819 w 7273318"/>
              <a:gd name="connsiteY0" fmla="*/ 0 h 5172293"/>
              <a:gd name="connsiteX1" fmla="*/ 7266338 w 7273318"/>
              <a:gd name="connsiteY1" fmla="*/ 0 h 5172293"/>
              <a:gd name="connsiteX2" fmla="*/ 7273318 w 7273318"/>
              <a:gd name="connsiteY2" fmla="*/ 5151353 h 5172293"/>
              <a:gd name="connsiteX3" fmla="*/ 0 w 7273318"/>
              <a:gd name="connsiteY3" fmla="*/ 5172293 h 5172293"/>
              <a:gd name="connsiteX4" fmla="*/ 1821819 w 7273318"/>
              <a:gd name="connsiteY4" fmla="*/ 0 h 5172293"/>
              <a:gd name="connsiteX0" fmla="*/ 2606758 w 7273318"/>
              <a:gd name="connsiteY0" fmla="*/ 7640 h 5172293"/>
              <a:gd name="connsiteX1" fmla="*/ 7266338 w 7273318"/>
              <a:gd name="connsiteY1" fmla="*/ 0 h 5172293"/>
              <a:gd name="connsiteX2" fmla="*/ 7273318 w 7273318"/>
              <a:gd name="connsiteY2" fmla="*/ 5151353 h 5172293"/>
              <a:gd name="connsiteX3" fmla="*/ 0 w 7273318"/>
              <a:gd name="connsiteY3" fmla="*/ 5172293 h 5172293"/>
              <a:gd name="connsiteX4" fmla="*/ 2606758 w 7273318"/>
              <a:gd name="connsiteY4" fmla="*/ 7640 h 5172293"/>
              <a:gd name="connsiteX0" fmla="*/ 2355273 w 7021833"/>
              <a:gd name="connsiteY0" fmla="*/ 7640 h 5172293"/>
              <a:gd name="connsiteX1" fmla="*/ 7014853 w 7021833"/>
              <a:gd name="connsiteY1" fmla="*/ 0 h 5172293"/>
              <a:gd name="connsiteX2" fmla="*/ 7021833 w 7021833"/>
              <a:gd name="connsiteY2" fmla="*/ 5151353 h 5172293"/>
              <a:gd name="connsiteX3" fmla="*/ 0 w 7021833"/>
              <a:gd name="connsiteY3" fmla="*/ 5172293 h 5172293"/>
              <a:gd name="connsiteX4" fmla="*/ 2355273 w 7021833"/>
              <a:gd name="connsiteY4" fmla="*/ 7640 h 5172293"/>
              <a:gd name="connsiteX0" fmla="*/ 2370514 w 7021833"/>
              <a:gd name="connsiteY0" fmla="*/ 7640 h 5172293"/>
              <a:gd name="connsiteX1" fmla="*/ 7014853 w 7021833"/>
              <a:gd name="connsiteY1" fmla="*/ 0 h 5172293"/>
              <a:gd name="connsiteX2" fmla="*/ 7021833 w 7021833"/>
              <a:gd name="connsiteY2" fmla="*/ 5151353 h 5172293"/>
              <a:gd name="connsiteX3" fmla="*/ 0 w 7021833"/>
              <a:gd name="connsiteY3" fmla="*/ 5172293 h 5172293"/>
              <a:gd name="connsiteX4" fmla="*/ 2370514 w 7021833"/>
              <a:gd name="connsiteY4" fmla="*/ 7640 h 5172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1833" h="5172293">
                <a:moveTo>
                  <a:pt x="2370514" y="7640"/>
                </a:moveTo>
                <a:lnTo>
                  <a:pt x="7014853" y="0"/>
                </a:lnTo>
                <a:cubicBezTo>
                  <a:pt x="7017180" y="1717118"/>
                  <a:pt x="7019506" y="3434235"/>
                  <a:pt x="7021833" y="5151353"/>
                </a:cubicBezTo>
                <a:lnTo>
                  <a:pt x="0" y="5172293"/>
                </a:lnTo>
                <a:lnTo>
                  <a:pt x="2370514" y="7640"/>
                </a:lnTo>
                <a:close/>
              </a:path>
            </a:pathLst>
          </a:custGeom>
          <a:blipFill>
            <a:blip r:embed="rId7"/>
            <a:srcRect/>
            <a:stretch>
              <a:fillRect t="-364" r="-566" b="-124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3346495" y="1219200"/>
            <a:ext cx="5804339" cy="1360169"/>
          </a:xfrm>
          <a:custGeom>
            <a:avLst/>
            <a:gdLst>
              <a:gd name="connsiteX0" fmla="*/ 0 w 6490139"/>
              <a:gd name="connsiteY0" fmla="*/ 0 h 1769281"/>
              <a:gd name="connsiteX1" fmla="*/ 6490139 w 6490139"/>
              <a:gd name="connsiteY1" fmla="*/ 0 h 1769281"/>
              <a:gd name="connsiteX2" fmla="*/ 6490139 w 6490139"/>
              <a:gd name="connsiteY2" fmla="*/ 1769281 h 1769281"/>
              <a:gd name="connsiteX3" fmla="*/ 0 w 6490139"/>
              <a:gd name="connsiteY3" fmla="*/ 1769281 h 1769281"/>
              <a:gd name="connsiteX4" fmla="*/ 0 w 6490139"/>
              <a:gd name="connsiteY4" fmla="*/ 0 h 1769281"/>
              <a:gd name="connsiteX0" fmla="*/ 784860 w 6490139"/>
              <a:gd name="connsiteY0" fmla="*/ 15240 h 1769281"/>
              <a:gd name="connsiteX1" fmla="*/ 6490139 w 6490139"/>
              <a:gd name="connsiteY1" fmla="*/ 0 h 1769281"/>
              <a:gd name="connsiteX2" fmla="*/ 6490139 w 6490139"/>
              <a:gd name="connsiteY2" fmla="*/ 1769281 h 1769281"/>
              <a:gd name="connsiteX3" fmla="*/ 0 w 6490139"/>
              <a:gd name="connsiteY3" fmla="*/ 1769281 h 1769281"/>
              <a:gd name="connsiteX4" fmla="*/ 784860 w 6490139"/>
              <a:gd name="connsiteY4" fmla="*/ 15240 h 1769281"/>
              <a:gd name="connsiteX0" fmla="*/ 792480 w 6490139"/>
              <a:gd name="connsiteY0" fmla="*/ 15240 h 1769281"/>
              <a:gd name="connsiteX1" fmla="*/ 6490139 w 6490139"/>
              <a:gd name="connsiteY1" fmla="*/ 0 h 1769281"/>
              <a:gd name="connsiteX2" fmla="*/ 6490139 w 6490139"/>
              <a:gd name="connsiteY2" fmla="*/ 1769281 h 1769281"/>
              <a:gd name="connsiteX3" fmla="*/ 0 w 6490139"/>
              <a:gd name="connsiteY3" fmla="*/ 1769281 h 1769281"/>
              <a:gd name="connsiteX4" fmla="*/ 792480 w 6490139"/>
              <a:gd name="connsiteY4" fmla="*/ 15240 h 1769281"/>
              <a:gd name="connsiteX0" fmla="*/ 744785 w 6442444"/>
              <a:gd name="connsiteY0" fmla="*/ 15240 h 1779584"/>
              <a:gd name="connsiteX1" fmla="*/ 6442444 w 6442444"/>
              <a:gd name="connsiteY1" fmla="*/ 0 h 1779584"/>
              <a:gd name="connsiteX2" fmla="*/ 6442444 w 6442444"/>
              <a:gd name="connsiteY2" fmla="*/ 1769281 h 1779584"/>
              <a:gd name="connsiteX3" fmla="*/ 0 w 6442444"/>
              <a:gd name="connsiteY3" fmla="*/ 1779584 h 1779584"/>
              <a:gd name="connsiteX4" fmla="*/ 744785 w 6442444"/>
              <a:gd name="connsiteY4" fmla="*/ 15240 h 1779584"/>
              <a:gd name="connsiteX0" fmla="*/ 1221735 w 6442444"/>
              <a:gd name="connsiteY0" fmla="*/ 53429 h 1779584"/>
              <a:gd name="connsiteX1" fmla="*/ 6442444 w 6442444"/>
              <a:gd name="connsiteY1" fmla="*/ 0 h 1779584"/>
              <a:gd name="connsiteX2" fmla="*/ 6442444 w 6442444"/>
              <a:gd name="connsiteY2" fmla="*/ 1769281 h 1779584"/>
              <a:gd name="connsiteX3" fmla="*/ 0 w 6442444"/>
              <a:gd name="connsiteY3" fmla="*/ 1779584 h 1779584"/>
              <a:gd name="connsiteX4" fmla="*/ 1221735 w 6442444"/>
              <a:gd name="connsiteY4" fmla="*/ 53429 h 1779584"/>
              <a:gd name="connsiteX0" fmla="*/ 592161 w 5812870"/>
              <a:gd name="connsiteY0" fmla="*/ 53429 h 1779584"/>
              <a:gd name="connsiteX1" fmla="*/ 5812870 w 5812870"/>
              <a:gd name="connsiteY1" fmla="*/ 0 h 1779584"/>
              <a:gd name="connsiteX2" fmla="*/ 5812870 w 5812870"/>
              <a:gd name="connsiteY2" fmla="*/ 1769281 h 1779584"/>
              <a:gd name="connsiteX3" fmla="*/ 0 w 5812870"/>
              <a:gd name="connsiteY3" fmla="*/ 1779584 h 1779584"/>
              <a:gd name="connsiteX4" fmla="*/ 592161 w 5812870"/>
              <a:gd name="connsiteY4" fmla="*/ 53429 h 177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2870" h="1779584">
                <a:moveTo>
                  <a:pt x="592161" y="53429"/>
                </a:moveTo>
                <a:lnTo>
                  <a:pt x="5812870" y="0"/>
                </a:lnTo>
                <a:lnTo>
                  <a:pt x="5812870" y="1769281"/>
                </a:lnTo>
                <a:lnTo>
                  <a:pt x="0" y="1779584"/>
                </a:lnTo>
                <a:lnTo>
                  <a:pt x="592161" y="53429"/>
                </a:lnTo>
                <a:close/>
              </a:path>
            </a:pathLst>
          </a:custGeom>
          <a:solidFill>
            <a:srgbClr val="0070C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42"/>
          <p:cNvSpPr txBox="1"/>
          <p:nvPr/>
        </p:nvSpPr>
        <p:spPr>
          <a:xfrm>
            <a:off x="3432342" y="1310661"/>
            <a:ext cx="5804339" cy="1177245"/>
          </a:xfrm>
          <a:prstGeom prst="rect">
            <a:avLst/>
          </a:prstGeom>
          <a:noFill/>
        </p:spPr>
        <p:txBody>
          <a:bodyPr wrap="square" lIns="68580" tIns="34290" rIns="68580" bIns="34290" rtlCol="0">
            <a:spAutoFit/>
          </a:bodyPr>
          <a:lstStyle/>
          <a:p>
            <a:pPr algn="ctr">
              <a:defRPr/>
            </a:pPr>
            <a:r>
              <a:rPr lang="en-US" altLang="zh-CN" sz="2400" b="1" dirty="0">
                <a:solidFill>
                  <a:schemeClr val="bg1"/>
                </a:solidFill>
              </a:rPr>
              <a:t>Hyperledger Fabric :</a:t>
            </a:r>
          </a:p>
          <a:p>
            <a:pPr algn="ctr">
              <a:defRPr/>
            </a:pPr>
            <a:r>
              <a:rPr lang="en-US" altLang="zh-CN" sz="2400" b="1" dirty="0">
                <a:solidFill>
                  <a:schemeClr val="bg1"/>
                </a:solidFill>
              </a:rPr>
              <a:t> A Distributed Operating System for Permissioned Blockchains</a:t>
            </a:r>
            <a:endParaRPr lang="zh-CN" altLang="en-US" sz="2400" b="1" dirty="0">
              <a:solidFill>
                <a:schemeClr val="bg1"/>
              </a:solidFill>
              <a:effectLst>
                <a:outerShdw blurRad="38100" dist="38100" dir="2700000" algn="tl">
                  <a:srgbClr val="000000">
                    <a:alpha val="43137"/>
                  </a:srgbClr>
                </a:outerShdw>
              </a:effectLst>
              <a:latin typeface="+mn-ea"/>
            </a:endParaRPr>
          </a:p>
        </p:txBody>
      </p:sp>
      <p:sp>
        <p:nvSpPr>
          <p:cNvPr id="21" name="矩形 20"/>
          <p:cNvSpPr/>
          <p:nvPr/>
        </p:nvSpPr>
        <p:spPr>
          <a:xfrm>
            <a:off x="3175585" y="2917052"/>
            <a:ext cx="6146157" cy="346249"/>
          </a:xfrm>
          <a:prstGeom prst="rect">
            <a:avLst/>
          </a:prstGeom>
        </p:spPr>
        <p:txBody>
          <a:bodyPr wrap="square" lIns="68580" tIns="34290" rIns="68580" bIns="34290">
            <a:spAutoFit/>
          </a:bodyPr>
          <a:lstStyle/>
          <a:p>
            <a:pPr algn="ctr"/>
            <a:endParaRPr lang="en-GB" altLang="zh-CN" sz="1800" b="1" dirty="0">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5171262" y="4315549"/>
            <a:ext cx="2326498" cy="327413"/>
            <a:chOff x="4885444" y="3541641"/>
            <a:chExt cx="2326498" cy="327413"/>
          </a:xfrm>
        </p:grpSpPr>
        <p:sp>
          <p:nvSpPr>
            <p:cNvPr id="46" name="圆角矩形 45"/>
            <p:cNvSpPr/>
            <p:nvPr/>
          </p:nvSpPr>
          <p:spPr>
            <a:xfrm>
              <a:off x="4885444" y="3541641"/>
              <a:ext cx="2326498" cy="327413"/>
            </a:xfrm>
            <a:prstGeom prst="roundRect">
              <a:avLst>
                <a:gd name="adj" fmla="val 5000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000">
                <a:solidFill>
                  <a:schemeClr val="bg2">
                    <a:lumMod val="25000"/>
                  </a:schemeClr>
                </a:solidFill>
                <a:latin typeface="+mn-ea"/>
              </a:endParaRPr>
            </a:p>
          </p:txBody>
        </p:sp>
        <p:sp>
          <p:nvSpPr>
            <p:cNvPr id="14" name="TextBox 13"/>
            <p:cNvSpPr txBox="1"/>
            <p:nvPr/>
          </p:nvSpPr>
          <p:spPr>
            <a:xfrm>
              <a:off x="4997828" y="3551458"/>
              <a:ext cx="2101729" cy="307777"/>
            </a:xfrm>
            <a:prstGeom prst="rect">
              <a:avLst/>
            </a:prstGeom>
            <a:noFill/>
          </p:spPr>
          <p:txBody>
            <a:bodyPr wrap="none" rtlCol="0">
              <a:spAutoFit/>
            </a:bodyPr>
            <a:lstStyle/>
            <a:p>
              <a:r>
                <a:rPr lang="en-US" altLang="zh-CN" dirty="0">
                  <a:solidFill>
                    <a:schemeClr val="tx1">
                      <a:lumMod val="65000"/>
                      <a:lumOff val="35000"/>
                    </a:schemeClr>
                  </a:solidFill>
                </a:rPr>
                <a:t>Reporter:</a:t>
              </a:r>
              <a:r>
                <a:rPr lang="zh-CN" altLang="en-US" dirty="0">
                  <a:solidFill>
                    <a:schemeClr val="tx1">
                      <a:lumMod val="65000"/>
                      <a:lumOff val="35000"/>
                    </a:schemeClr>
                  </a:solidFill>
                </a:rPr>
                <a:t> </a:t>
              </a:r>
              <a:r>
                <a:rPr lang="en-US" altLang="zh-CN" dirty="0">
                  <a:solidFill>
                    <a:schemeClr val="tx1">
                      <a:lumMod val="65000"/>
                      <a:lumOff val="35000"/>
                    </a:schemeClr>
                  </a:solidFill>
                </a:rPr>
                <a:t>Vayne Tian</a:t>
              </a:r>
              <a:endParaRPr lang="zh-CN" altLang="en-US" dirty="0">
                <a:solidFill>
                  <a:schemeClr val="tx1">
                    <a:lumMod val="65000"/>
                    <a:lumOff val="35000"/>
                  </a:schemeClr>
                </a:solidFill>
              </a:endParaRPr>
            </a:p>
          </p:txBody>
        </p:sp>
      </p:grpSp>
      <p:pic>
        <p:nvPicPr>
          <p:cNvPr id="15" name="X-Ray Dog - Dethroned (Remix).mp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7057" y="-707278"/>
            <a:ext cx="487363" cy="487363"/>
          </a:xfrm>
          <a:prstGeom prst="rect">
            <a:avLst/>
          </a:prstGeom>
        </p:spPr>
      </p:pic>
      <p:grpSp>
        <p:nvGrpSpPr>
          <p:cNvPr id="12" name="组合 11">
            <a:extLst>
              <a:ext uri="{FF2B5EF4-FFF2-40B4-BE49-F238E27FC236}">
                <a16:creationId xmlns:a16="http://schemas.microsoft.com/office/drawing/2014/main" id="{EC76C167-EED5-4210-9106-404D1D5EDEE2}"/>
              </a:ext>
            </a:extLst>
          </p:cNvPr>
          <p:cNvGrpSpPr/>
          <p:nvPr/>
        </p:nvGrpSpPr>
        <p:grpSpPr>
          <a:xfrm>
            <a:off x="5171262" y="3335963"/>
            <a:ext cx="2326498" cy="327413"/>
            <a:chOff x="4885444" y="3541641"/>
            <a:chExt cx="2326498" cy="327413"/>
          </a:xfrm>
        </p:grpSpPr>
        <p:sp>
          <p:nvSpPr>
            <p:cNvPr id="16" name="圆角矩形 45">
              <a:extLst>
                <a:ext uri="{FF2B5EF4-FFF2-40B4-BE49-F238E27FC236}">
                  <a16:creationId xmlns:a16="http://schemas.microsoft.com/office/drawing/2014/main" id="{5A16D982-A60B-46A4-83E7-555BBD48B5C7}"/>
                </a:ext>
              </a:extLst>
            </p:cNvPr>
            <p:cNvSpPr/>
            <p:nvPr/>
          </p:nvSpPr>
          <p:spPr>
            <a:xfrm>
              <a:off x="4885444" y="3541641"/>
              <a:ext cx="2326498" cy="327413"/>
            </a:xfrm>
            <a:prstGeom prst="roundRect">
              <a:avLst>
                <a:gd name="adj" fmla="val 5000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000">
                <a:solidFill>
                  <a:schemeClr val="bg2">
                    <a:lumMod val="25000"/>
                  </a:schemeClr>
                </a:solidFill>
                <a:latin typeface="+mn-ea"/>
              </a:endParaRPr>
            </a:p>
          </p:txBody>
        </p:sp>
        <p:sp>
          <p:nvSpPr>
            <p:cNvPr id="17" name="TextBox 13">
              <a:extLst>
                <a:ext uri="{FF2B5EF4-FFF2-40B4-BE49-F238E27FC236}">
                  <a16:creationId xmlns:a16="http://schemas.microsoft.com/office/drawing/2014/main" id="{8CACD7B2-686B-4D2A-A87D-8934746A157F}"/>
                </a:ext>
              </a:extLst>
            </p:cNvPr>
            <p:cNvSpPr txBox="1"/>
            <p:nvPr/>
          </p:nvSpPr>
          <p:spPr>
            <a:xfrm>
              <a:off x="5406176" y="3552393"/>
              <a:ext cx="1285032" cy="307777"/>
            </a:xfrm>
            <a:prstGeom prst="rect">
              <a:avLst/>
            </a:prstGeom>
            <a:noFill/>
          </p:spPr>
          <p:txBody>
            <a:bodyPr wrap="none" rtlCol="0">
              <a:spAutoFit/>
            </a:bodyPr>
            <a:lstStyle/>
            <a:p>
              <a:r>
                <a:rPr lang="en-US" altLang="zh-CN" dirty="0">
                  <a:solidFill>
                    <a:schemeClr val="tx1">
                      <a:lumMod val="65000"/>
                      <a:lumOff val="35000"/>
                    </a:schemeClr>
                  </a:solidFill>
                </a:rPr>
                <a:t>Author:</a:t>
              </a:r>
              <a:r>
                <a:rPr lang="zh-CN" altLang="en-US" dirty="0">
                  <a:solidFill>
                    <a:schemeClr val="tx1">
                      <a:lumMod val="65000"/>
                      <a:lumOff val="35000"/>
                    </a:schemeClr>
                  </a:solidFill>
                </a:rPr>
                <a:t> </a:t>
              </a:r>
              <a:r>
                <a:rPr lang="en-US" altLang="zh-CN" dirty="0">
                  <a:solidFill>
                    <a:schemeClr val="tx1">
                      <a:lumMod val="65000"/>
                      <a:lumOff val="35000"/>
                    </a:schemeClr>
                  </a:solidFill>
                </a:rPr>
                <a:t>IBM</a:t>
              </a:r>
              <a:endParaRPr lang="zh-CN" altLang="en-US" dirty="0">
                <a:solidFill>
                  <a:schemeClr val="tx1">
                    <a:lumMod val="65000"/>
                    <a:lumOff val="35000"/>
                  </a:schemeClr>
                </a:solidFill>
              </a:endParaRPr>
            </a:p>
          </p:txBody>
        </p:sp>
      </p:grpSp>
    </p:spTree>
    <p:custDataLst>
      <p:tags r:id="rId1"/>
    </p:custDataLst>
    <p:extLst>
      <p:ext uri="{BB962C8B-B14F-4D97-AF65-F5344CB8AC3E}">
        <p14:creationId xmlns:p14="http://schemas.microsoft.com/office/powerpoint/2010/main" val="3648607869"/>
      </p:ext>
    </p:extLst>
  </p:cSld>
  <p:clrMapOvr>
    <a:masterClrMapping/>
  </p:clrMapOvr>
  <p:transition spd="slow">
    <p:fade/>
  </p:transition>
  <p:timing>
    <p:tnLst>
      <p:par>
        <p:cTn id="1" dur="indefinite" restart="never" nodeType="tmRoot">
          <p:childTnLst>
            <p:audio>
              <p:cMediaNode vol="80000" numSld="50">
                <p:cTn id="2" repeatCount="indefinite" fill="hold" display="0">
                  <p:stCondLst>
                    <p:cond delay="indefinite"/>
                  </p:stCondLst>
                  <p:endCondLst>
                    <p:cond evt="onStopAudio" delay="0">
                      <p:tgtEl>
                        <p:sldTgt/>
                      </p:tgtEl>
                    </p:cond>
                  </p:endCondLst>
                </p:cTn>
                <p:tgtEl>
                  <p:spTgt spid="15"/>
                </p:tgtEl>
              </p:cMediaNode>
            </p:audio>
          </p:childTnLst>
        </p:cTn>
      </p:par>
    </p:tnLst>
  </p:timing>
  <p:extLst mod="1">
    <p:ext uri="{E180D4A7-C9FB-4DFB-919C-405C955672EB}">
      <p14:showEvtLst xmlns:p14="http://schemas.microsoft.com/office/powerpoint/2010/main">
        <p14:playEvt time="0" objId="5"/>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排序</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执行</a:t>
            </a:r>
            <a:r>
              <a:rPr lang="en-US" altLang="zh-CN" sz="2000" b="1" dirty="0">
                <a:solidFill>
                  <a:schemeClr val="tx1">
                    <a:lumMod val="65000"/>
                    <a:lumOff val="35000"/>
                  </a:schemeClr>
                </a:solidFill>
                <a:latin typeface="+mn-ea"/>
              </a:rPr>
              <a:t>  </a:t>
            </a:r>
            <a:r>
              <a:rPr lang="zh-CN" altLang="en-US" sz="2000" b="1" dirty="0">
                <a:solidFill>
                  <a:schemeClr val="tx1">
                    <a:lumMod val="65000"/>
                    <a:lumOff val="35000"/>
                  </a:schemeClr>
                </a:solidFill>
                <a:latin typeface="+mn-ea"/>
              </a:rPr>
              <a:t>流程图（以太坊）</a:t>
            </a:r>
            <a:endParaRPr lang="en-US" altLang="zh-CN" sz="2000" b="1" dirty="0">
              <a:solidFill>
                <a:schemeClr val="tx1">
                  <a:lumMod val="65000"/>
                  <a:lumOff val="35000"/>
                </a:schemeClr>
              </a:solidFill>
              <a:latin typeface="+mn-ea"/>
            </a:endParaRPr>
          </a:p>
        </p:txBody>
      </p:sp>
      <p:pic>
        <p:nvPicPr>
          <p:cNvPr id="2" name="图片 1">
            <a:extLst>
              <a:ext uri="{FF2B5EF4-FFF2-40B4-BE49-F238E27FC236}">
                <a16:creationId xmlns:a16="http://schemas.microsoft.com/office/drawing/2014/main" id="{9B22EEF1-EACB-4DA8-B493-8FB893920F98}"/>
              </a:ext>
            </a:extLst>
          </p:cNvPr>
          <p:cNvPicPr>
            <a:picLocks noChangeAspect="1"/>
          </p:cNvPicPr>
          <p:nvPr/>
        </p:nvPicPr>
        <p:blipFill>
          <a:blip r:embed="rId2"/>
          <a:stretch>
            <a:fillRect/>
          </a:stretch>
        </p:blipFill>
        <p:spPr>
          <a:xfrm>
            <a:off x="234727" y="1560778"/>
            <a:ext cx="8674546" cy="2546481"/>
          </a:xfrm>
          <a:prstGeom prst="rect">
            <a:avLst/>
          </a:prstGeom>
        </p:spPr>
      </p:pic>
    </p:spTree>
    <p:extLst>
      <p:ext uri="{BB962C8B-B14F-4D97-AF65-F5344CB8AC3E}">
        <p14:creationId xmlns:p14="http://schemas.microsoft.com/office/powerpoint/2010/main" val="250043066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圆角矩形 43"/>
          <p:cNvSpPr/>
          <p:nvPr/>
        </p:nvSpPr>
        <p:spPr>
          <a:xfrm rot="5400000">
            <a:off x="4064958" y="5027049"/>
            <a:ext cx="1026239" cy="397895"/>
          </a:xfrm>
          <a:prstGeom prst="roundRect">
            <a:avLst>
              <a:gd name="adj" fmla="val 50000"/>
            </a:avLst>
          </a:prstGeom>
          <a:solidFill>
            <a:srgbClr val="0070C0"/>
          </a:solidFill>
          <a:ln w="50800">
            <a:gradFill flip="none" rotWithShape="1">
              <a:gsLst>
                <a:gs pos="0">
                  <a:srgbClr val="CDCDCD"/>
                </a:gs>
                <a:gs pos="100000">
                  <a:schemeClr val="bg1"/>
                </a:gs>
              </a:gsLst>
              <a:lin ang="54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排序</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执行架构的局限性</a:t>
            </a:r>
            <a:endParaRPr lang="en-US" altLang="zh-CN" sz="2000" b="1" dirty="0">
              <a:solidFill>
                <a:schemeClr val="tx1">
                  <a:lumMod val="65000"/>
                  <a:lumOff val="35000"/>
                </a:schemeClr>
              </a:solidFill>
              <a:latin typeface="+mn-ea"/>
            </a:endParaRPr>
          </a:p>
        </p:txBody>
      </p:sp>
      <p:grpSp>
        <p:nvGrpSpPr>
          <p:cNvPr id="8" name="组合 7"/>
          <p:cNvGrpSpPr/>
          <p:nvPr/>
        </p:nvGrpSpPr>
        <p:grpSpPr>
          <a:xfrm>
            <a:off x="1425446" y="3234200"/>
            <a:ext cx="1458945" cy="1458945"/>
            <a:chOff x="4184106" y="2952206"/>
            <a:chExt cx="3823790" cy="3823790"/>
          </a:xfrm>
        </p:grpSpPr>
        <p:sp>
          <p:nvSpPr>
            <p:cNvPr id="9" name="椭圆 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10" name="组合 9"/>
            <p:cNvGrpSpPr/>
            <p:nvPr/>
          </p:nvGrpSpPr>
          <p:grpSpPr>
            <a:xfrm>
              <a:off x="4710169" y="3478269"/>
              <a:ext cx="2771663" cy="2771663"/>
              <a:chOff x="2193191" y="1899415"/>
              <a:chExt cx="2421376" cy="2421376"/>
            </a:xfrm>
            <a:effectLst/>
          </p:grpSpPr>
          <p:sp>
            <p:nvSpPr>
              <p:cNvPr id="11" name="椭圆 10"/>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12" name="八边形 1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13" name="组合 12"/>
          <p:cNvGrpSpPr/>
          <p:nvPr/>
        </p:nvGrpSpPr>
        <p:grpSpPr>
          <a:xfrm>
            <a:off x="2134125" y="1555629"/>
            <a:ext cx="1458945" cy="1458945"/>
            <a:chOff x="4184106" y="2952206"/>
            <a:chExt cx="3823790" cy="3823790"/>
          </a:xfrm>
        </p:grpSpPr>
        <p:sp>
          <p:nvSpPr>
            <p:cNvPr id="14" name="椭圆 13"/>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15" name="组合 14"/>
            <p:cNvGrpSpPr/>
            <p:nvPr/>
          </p:nvGrpSpPr>
          <p:grpSpPr>
            <a:xfrm>
              <a:off x="4710169" y="3478269"/>
              <a:ext cx="2771663" cy="2771663"/>
              <a:chOff x="2193191" y="1899415"/>
              <a:chExt cx="2421376" cy="2421376"/>
            </a:xfrm>
            <a:effectLst/>
          </p:grpSpPr>
          <p:sp>
            <p:nvSpPr>
              <p:cNvPr id="16" name="椭圆 15"/>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17" name="八边形 16"/>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18" name="组合 17"/>
          <p:cNvGrpSpPr/>
          <p:nvPr/>
        </p:nvGrpSpPr>
        <p:grpSpPr>
          <a:xfrm>
            <a:off x="3834470" y="868090"/>
            <a:ext cx="1458945" cy="1458945"/>
            <a:chOff x="4184106" y="2952206"/>
            <a:chExt cx="3823790" cy="3823790"/>
          </a:xfrm>
        </p:grpSpPr>
        <p:sp>
          <p:nvSpPr>
            <p:cNvPr id="19" name="椭圆 1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0" name="组合 19"/>
            <p:cNvGrpSpPr/>
            <p:nvPr/>
          </p:nvGrpSpPr>
          <p:grpSpPr>
            <a:xfrm>
              <a:off x="4710169" y="3478269"/>
              <a:ext cx="2771663" cy="2771663"/>
              <a:chOff x="2193191" y="1899415"/>
              <a:chExt cx="2421376" cy="2421376"/>
            </a:xfrm>
            <a:effectLst/>
          </p:grpSpPr>
          <p:sp>
            <p:nvSpPr>
              <p:cNvPr id="21" name="椭圆 20"/>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22" name="八边形 2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23" name="组合 22"/>
          <p:cNvGrpSpPr/>
          <p:nvPr/>
        </p:nvGrpSpPr>
        <p:grpSpPr>
          <a:xfrm>
            <a:off x="5455018" y="1505034"/>
            <a:ext cx="1458945" cy="1458945"/>
            <a:chOff x="4184106" y="2952206"/>
            <a:chExt cx="3823790" cy="3823790"/>
          </a:xfrm>
        </p:grpSpPr>
        <p:sp>
          <p:nvSpPr>
            <p:cNvPr id="24" name="椭圆 23"/>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5" name="组合 24"/>
            <p:cNvGrpSpPr/>
            <p:nvPr/>
          </p:nvGrpSpPr>
          <p:grpSpPr>
            <a:xfrm>
              <a:off x="4710167" y="3478267"/>
              <a:ext cx="2771663" cy="2771663"/>
              <a:chOff x="2193190" y="1899413"/>
              <a:chExt cx="2421376" cy="2421376"/>
            </a:xfrm>
            <a:effectLst/>
          </p:grpSpPr>
          <p:sp>
            <p:nvSpPr>
              <p:cNvPr id="26" name="椭圆 25"/>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27" name="八边形 26"/>
              <p:cNvSpPr/>
              <p:nvPr/>
            </p:nvSpPr>
            <p:spPr>
              <a:xfrm>
                <a:off x="2386802" y="2093027"/>
                <a:ext cx="2034160" cy="2034159"/>
              </a:xfrm>
              <a:prstGeom prst="octagon">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28" name="组合 27"/>
          <p:cNvGrpSpPr/>
          <p:nvPr/>
        </p:nvGrpSpPr>
        <p:grpSpPr>
          <a:xfrm>
            <a:off x="6246364" y="3227264"/>
            <a:ext cx="1458945" cy="1458945"/>
            <a:chOff x="4184106" y="2952206"/>
            <a:chExt cx="3823790" cy="3823790"/>
          </a:xfrm>
        </p:grpSpPr>
        <p:sp>
          <p:nvSpPr>
            <p:cNvPr id="29" name="椭圆 2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30" name="组合 29"/>
            <p:cNvGrpSpPr/>
            <p:nvPr/>
          </p:nvGrpSpPr>
          <p:grpSpPr>
            <a:xfrm>
              <a:off x="4710169" y="3478269"/>
              <a:ext cx="2771663" cy="2771663"/>
              <a:chOff x="2193191" y="1899415"/>
              <a:chExt cx="2421376" cy="2421376"/>
            </a:xfrm>
            <a:effectLst/>
          </p:grpSpPr>
          <p:sp>
            <p:nvSpPr>
              <p:cNvPr id="31" name="椭圆 30"/>
              <p:cNvSpPr/>
              <p:nvPr/>
            </p:nvSpPr>
            <p:spPr>
              <a:xfrm>
                <a:off x="2193191" y="1899415"/>
                <a:ext cx="2421376" cy="2421376"/>
              </a:xfrm>
              <a:prstGeom prst="ellipse">
                <a:avLst/>
              </a:prstGeom>
              <a:solidFill>
                <a:schemeClr val="accent5"/>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5">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32" name="八边形 3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5">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cxnSp>
        <p:nvCxnSpPr>
          <p:cNvPr id="33" name="直接连接符 32"/>
          <p:cNvCxnSpPr/>
          <p:nvPr/>
        </p:nvCxnSpPr>
        <p:spPr>
          <a:xfrm flipH="1">
            <a:off x="2822029"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78077"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rot="16200000" flipV="1">
            <a:off x="3700055" y="3094220"/>
            <a:ext cx="175604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rot="2700000" flipH="1">
            <a:off x="3079195"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8900000">
            <a:off x="4320911"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834602" y="3701092"/>
            <a:ext cx="680120" cy="544256"/>
          </a:xfrm>
          <a:prstGeom prst="rect">
            <a:avLst/>
          </a:prstGeom>
          <a:noFill/>
        </p:spPr>
        <p:txBody>
          <a:bodyPr wrap="square" lIns="112274" tIns="56136" rIns="112274" bIns="56136" rtlCol="0">
            <a:spAutoFit/>
          </a:bodyPr>
          <a:lstStyle/>
          <a:p>
            <a:r>
              <a:rPr lang="zh-CN" altLang="en-US" b="1" dirty="0"/>
              <a:t>线性执行</a:t>
            </a:r>
            <a:endParaRPr lang="zh-CN" altLang="en-US" dirty="0"/>
          </a:p>
        </p:txBody>
      </p:sp>
      <p:sp>
        <p:nvSpPr>
          <p:cNvPr id="39" name="TextBox 38"/>
          <p:cNvSpPr txBox="1"/>
          <p:nvPr/>
        </p:nvSpPr>
        <p:spPr>
          <a:xfrm>
            <a:off x="2580822" y="2013277"/>
            <a:ext cx="751475" cy="544256"/>
          </a:xfrm>
          <a:prstGeom prst="rect">
            <a:avLst/>
          </a:prstGeom>
          <a:noFill/>
        </p:spPr>
        <p:txBody>
          <a:bodyPr wrap="square" lIns="112274" tIns="56136" rIns="112274" bIns="56136" rtlCol="0">
            <a:spAutoFit/>
          </a:bodyPr>
          <a:lstStyle/>
          <a:p>
            <a:r>
              <a:rPr lang="zh-CN" altLang="en-US" b="1" dirty="0"/>
              <a:t>编程语言</a:t>
            </a:r>
            <a:endParaRPr lang="zh-CN" altLang="en-US" dirty="0"/>
          </a:p>
        </p:txBody>
      </p:sp>
      <p:sp>
        <p:nvSpPr>
          <p:cNvPr id="40" name="TextBox 39"/>
          <p:cNvSpPr txBox="1"/>
          <p:nvPr/>
        </p:nvSpPr>
        <p:spPr>
          <a:xfrm>
            <a:off x="4201000" y="1254567"/>
            <a:ext cx="875537" cy="759699"/>
          </a:xfrm>
          <a:prstGeom prst="rect">
            <a:avLst/>
          </a:prstGeom>
          <a:noFill/>
        </p:spPr>
        <p:txBody>
          <a:bodyPr wrap="square" lIns="112274" tIns="56136" rIns="112274" bIns="56136" rtlCol="0">
            <a:spAutoFit/>
          </a:bodyPr>
          <a:lstStyle/>
          <a:p>
            <a:r>
              <a:rPr lang="zh-CN" altLang="en-US" b="1" dirty="0"/>
              <a:t>操作执行的保密性</a:t>
            </a:r>
            <a:endParaRPr lang="zh-CN" altLang="en-US" dirty="0"/>
          </a:p>
        </p:txBody>
      </p:sp>
      <p:sp>
        <p:nvSpPr>
          <p:cNvPr id="41" name="TextBox 40"/>
          <p:cNvSpPr txBox="1"/>
          <p:nvPr/>
        </p:nvSpPr>
        <p:spPr>
          <a:xfrm>
            <a:off x="5822302" y="1905251"/>
            <a:ext cx="890944" cy="759699"/>
          </a:xfrm>
          <a:prstGeom prst="rect">
            <a:avLst/>
          </a:prstGeom>
          <a:noFill/>
        </p:spPr>
        <p:txBody>
          <a:bodyPr wrap="square" lIns="112274" tIns="56136" rIns="112274" bIns="56136" rtlCol="0">
            <a:spAutoFit/>
          </a:bodyPr>
          <a:lstStyle/>
          <a:p>
            <a:r>
              <a:rPr lang="zh-CN" altLang="en-US" b="1" dirty="0"/>
              <a:t>固定的信任模型</a:t>
            </a:r>
            <a:endParaRPr lang="zh-CN" altLang="en-US" dirty="0"/>
          </a:p>
        </p:txBody>
      </p:sp>
      <p:sp>
        <p:nvSpPr>
          <p:cNvPr id="42" name="TextBox 41"/>
          <p:cNvSpPr txBox="1"/>
          <p:nvPr/>
        </p:nvSpPr>
        <p:spPr>
          <a:xfrm>
            <a:off x="6613648" y="3610286"/>
            <a:ext cx="890944" cy="759699"/>
          </a:xfrm>
          <a:prstGeom prst="rect">
            <a:avLst/>
          </a:prstGeom>
          <a:noFill/>
        </p:spPr>
        <p:txBody>
          <a:bodyPr wrap="square" lIns="112274" tIns="56136" rIns="112274" bIns="56136" rtlCol="0">
            <a:spAutoFit/>
          </a:bodyPr>
          <a:lstStyle/>
          <a:p>
            <a:r>
              <a:rPr lang="zh-CN" altLang="en-US" b="1" dirty="0"/>
              <a:t>硬编码的共识算法</a:t>
            </a:r>
            <a:endParaRPr lang="zh-CN" altLang="en-US" dirty="0"/>
          </a:p>
        </p:txBody>
      </p:sp>
      <p:grpSp>
        <p:nvGrpSpPr>
          <p:cNvPr id="3" name="组合 2"/>
          <p:cNvGrpSpPr/>
          <p:nvPr/>
        </p:nvGrpSpPr>
        <p:grpSpPr>
          <a:xfrm>
            <a:off x="3499005" y="2688313"/>
            <a:ext cx="2176351" cy="2176351"/>
            <a:chOff x="2193191" y="1899415"/>
            <a:chExt cx="2421376" cy="2421376"/>
          </a:xfrm>
          <a:effectLst/>
        </p:grpSpPr>
        <p:sp>
          <p:nvSpPr>
            <p:cNvPr id="4" name="椭圆 3"/>
            <p:cNvSpPr/>
            <p:nvPr/>
          </p:nvSpPr>
          <p:spPr>
            <a:xfrm>
              <a:off x="2193191" y="1899415"/>
              <a:ext cx="2421376" cy="2421376"/>
            </a:xfrm>
            <a:prstGeom prst="ellipse">
              <a:avLst/>
            </a:prstGeom>
            <a:solidFill>
              <a:srgbClr val="0070C0"/>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八边形 5"/>
            <p:cNvSpPr/>
            <p:nvPr/>
          </p:nvSpPr>
          <p:spPr>
            <a:xfrm>
              <a:off x="2345502" y="2051726"/>
              <a:ext cx="2116756" cy="2116756"/>
            </a:xfrm>
            <a:prstGeom prst="octagon">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sp>
        <p:nvSpPr>
          <p:cNvPr id="7" name="矩形 6"/>
          <p:cNvSpPr/>
          <p:nvPr/>
        </p:nvSpPr>
        <p:spPr>
          <a:xfrm>
            <a:off x="3734657" y="3590026"/>
            <a:ext cx="1630868" cy="400110"/>
          </a:xfrm>
          <a:prstGeom prst="rect">
            <a:avLst/>
          </a:prstGeom>
        </p:spPr>
        <p:txBody>
          <a:bodyPr wrap="square">
            <a:spAutoFit/>
          </a:bodyPr>
          <a:lstStyle/>
          <a:p>
            <a:pPr algn="ct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Limitations</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D1D1AD23-8294-43D1-B095-02487A971EB5}"/>
              </a:ext>
            </a:extLst>
          </p:cNvPr>
          <p:cNvSpPr txBox="1"/>
          <p:nvPr/>
        </p:nvSpPr>
        <p:spPr>
          <a:xfrm>
            <a:off x="375576" y="3387467"/>
            <a:ext cx="1229170" cy="1169551"/>
          </a:xfrm>
          <a:prstGeom prst="rect">
            <a:avLst/>
          </a:prstGeom>
          <a:noFill/>
        </p:spPr>
        <p:txBody>
          <a:bodyPr wrap="square" rtlCol="0">
            <a:spAutoFit/>
          </a:bodyPr>
          <a:lstStyle/>
          <a:p>
            <a:r>
              <a:rPr lang="zh-CN" altLang="en-US" b="1" dirty="0">
                <a:solidFill>
                  <a:schemeClr val="tx2"/>
                </a:solidFill>
                <a:latin typeface="+mn-ea"/>
              </a:rPr>
              <a:t>性能瓶颈</a:t>
            </a:r>
            <a:endParaRPr lang="en-US" altLang="zh-CN" b="1" dirty="0">
              <a:solidFill>
                <a:schemeClr val="tx2"/>
              </a:solidFill>
              <a:latin typeface="+mn-ea"/>
            </a:endParaRPr>
          </a:p>
          <a:p>
            <a:endParaRPr lang="en-US" altLang="zh-CN" b="1" dirty="0">
              <a:solidFill>
                <a:schemeClr val="tx2"/>
              </a:solidFill>
              <a:latin typeface="+mn-ea"/>
            </a:endParaRPr>
          </a:p>
          <a:p>
            <a:r>
              <a:rPr lang="zh-CN" altLang="en-US" b="1" dirty="0">
                <a:solidFill>
                  <a:schemeClr val="tx2"/>
                </a:solidFill>
                <a:latin typeface="+mn-ea"/>
              </a:rPr>
              <a:t>拒绝攻击</a:t>
            </a:r>
            <a:endParaRPr lang="en-US" altLang="zh-CN" b="1" dirty="0">
              <a:solidFill>
                <a:schemeClr val="tx2"/>
              </a:solidFill>
              <a:latin typeface="+mn-ea"/>
            </a:endParaRPr>
          </a:p>
          <a:p>
            <a:endParaRPr lang="en-US" altLang="zh-CN" b="1" dirty="0">
              <a:solidFill>
                <a:schemeClr val="tx2"/>
              </a:solidFill>
              <a:latin typeface="+mn-ea"/>
            </a:endParaRPr>
          </a:p>
          <a:p>
            <a:r>
              <a:rPr lang="zh-CN" altLang="en-US" b="1" dirty="0">
                <a:solidFill>
                  <a:schemeClr val="tx2"/>
                </a:solidFill>
                <a:latin typeface="+mn-ea"/>
              </a:rPr>
              <a:t>定位错误</a:t>
            </a:r>
          </a:p>
        </p:txBody>
      </p:sp>
      <p:sp>
        <p:nvSpPr>
          <p:cNvPr id="43" name="文本框 42">
            <a:extLst>
              <a:ext uri="{FF2B5EF4-FFF2-40B4-BE49-F238E27FC236}">
                <a16:creationId xmlns:a16="http://schemas.microsoft.com/office/drawing/2014/main" id="{1C1B5D4D-983D-46B2-8C00-9EB16F7F3685}"/>
              </a:ext>
            </a:extLst>
          </p:cNvPr>
          <p:cNvSpPr txBox="1"/>
          <p:nvPr/>
        </p:nvSpPr>
        <p:spPr>
          <a:xfrm>
            <a:off x="666308" y="1756345"/>
            <a:ext cx="1361166" cy="738664"/>
          </a:xfrm>
          <a:prstGeom prst="rect">
            <a:avLst/>
          </a:prstGeom>
          <a:noFill/>
        </p:spPr>
        <p:txBody>
          <a:bodyPr wrap="square" rtlCol="0">
            <a:spAutoFit/>
          </a:bodyPr>
          <a:lstStyle/>
          <a:p>
            <a:r>
              <a:rPr lang="zh-CN" altLang="en-US" b="1" dirty="0">
                <a:solidFill>
                  <a:schemeClr val="tx2"/>
                </a:solidFill>
                <a:latin typeface="+mn-ea"/>
              </a:rPr>
              <a:t>通用编程语言</a:t>
            </a:r>
            <a:endParaRPr lang="en-US" altLang="zh-CN" b="1" dirty="0">
              <a:solidFill>
                <a:schemeClr val="tx2"/>
              </a:solidFill>
              <a:latin typeface="+mn-ea"/>
            </a:endParaRPr>
          </a:p>
          <a:p>
            <a:endParaRPr lang="en-US" altLang="zh-CN" b="1" dirty="0">
              <a:solidFill>
                <a:schemeClr val="tx2"/>
              </a:solidFill>
              <a:latin typeface="+mn-ea"/>
            </a:endParaRPr>
          </a:p>
          <a:p>
            <a:r>
              <a:rPr lang="zh-CN" altLang="en-US" b="1" dirty="0">
                <a:solidFill>
                  <a:schemeClr val="tx2"/>
                </a:solidFill>
                <a:latin typeface="+mn-ea"/>
              </a:rPr>
              <a:t>领域特定语言</a:t>
            </a:r>
          </a:p>
        </p:txBody>
      </p:sp>
      <p:sp>
        <p:nvSpPr>
          <p:cNvPr id="45" name="文本框 44">
            <a:extLst>
              <a:ext uri="{FF2B5EF4-FFF2-40B4-BE49-F238E27FC236}">
                <a16:creationId xmlns:a16="http://schemas.microsoft.com/office/drawing/2014/main" id="{D6E3428B-3264-4A86-983D-0B5BF4E5ABFB}"/>
              </a:ext>
            </a:extLst>
          </p:cNvPr>
          <p:cNvSpPr txBox="1"/>
          <p:nvPr/>
        </p:nvSpPr>
        <p:spPr>
          <a:xfrm>
            <a:off x="4035186" y="796338"/>
            <a:ext cx="2490996" cy="307777"/>
          </a:xfrm>
          <a:prstGeom prst="rect">
            <a:avLst/>
          </a:prstGeom>
          <a:noFill/>
        </p:spPr>
        <p:txBody>
          <a:bodyPr wrap="square" rtlCol="0">
            <a:spAutoFit/>
          </a:bodyPr>
          <a:lstStyle/>
          <a:p>
            <a:r>
              <a:rPr lang="zh-CN" altLang="en-US" b="1" dirty="0">
                <a:solidFill>
                  <a:schemeClr val="tx2"/>
                </a:solidFill>
              </a:rPr>
              <a:t>全节点运行</a:t>
            </a:r>
          </a:p>
        </p:txBody>
      </p:sp>
      <p:sp>
        <p:nvSpPr>
          <p:cNvPr id="49" name="文本框 48">
            <a:extLst>
              <a:ext uri="{FF2B5EF4-FFF2-40B4-BE49-F238E27FC236}">
                <a16:creationId xmlns:a16="http://schemas.microsoft.com/office/drawing/2014/main" id="{90908EF1-F9B5-4691-A8DE-4A6A93860FA6}"/>
              </a:ext>
            </a:extLst>
          </p:cNvPr>
          <p:cNvSpPr txBox="1"/>
          <p:nvPr/>
        </p:nvSpPr>
        <p:spPr>
          <a:xfrm>
            <a:off x="6840279" y="1756345"/>
            <a:ext cx="1304261" cy="738664"/>
          </a:xfrm>
          <a:prstGeom prst="rect">
            <a:avLst/>
          </a:prstGeom>
          <a:noFill/>
        </p:spPr>
        <p:txBody>
          <a:bodyPr wrap="square" rtlCol="0">
            <a:spAutoFit/>
          </a:bodyPr>
          <a:lstStyle/>
          <a:p>
            <a:r>
              <a:rPr lang="zh-CN" altLang="en-US" b="1" dirty="0">
                <a:solidFill>
                  <a:schemeClr val="tx2"/>
                </a:solidFill>
                <a:latin typeface="+mn-ea"/>
              </a:rPr>
              <a:t>信任假设</a:t>
            </a:r>
            <a:endParaRPr lang="en-US" altLang="zh-CN" b="1" dirty="0">
              <a:solidFill>
                <a:schemeClr val="tx2"/>
              </a:solidFill>
              <a:latin typeface="+mn-ea"/>
            </a:endParaRPr>
          </a:p>
          <a:p>
            <a:endParaRPr lang="en-US" altLang="zh-CN" b="1" dirty="0">
              <a:solidFill>
                <a:schemeClr val="tx2"/>
              </a:solidFill>
              <a:latin typeface="+mn-ea"/>
            </a:endParaRPr>
          </a:p>
          <a:p>
            <a:r>
              <a:rPr lang="zh-CN" altLang="en-US" b="1" dirty="0">
                <a:solidFill>
                  <a:schemeClr val="tx2"/>
                </a:solidFill>
                <a:latin typeface="+mn-ea"/>
              </a:rPr>
              <a:t>等级耦合</a:t>
            </a:r>
          </a:p>
        </p:txBody>
      </p:sp>
      <p:sp>
        <p:nvSpPr>
          <p:cNvPr id="50" name="文本框 49">
            <a:extLst>
              <a:ext uri="{FF2B5EF4-FFF2-40B4-BE49-F238E27FC236}">
                <a16:creationId xmlns:a16="http://schemas.microsoft.com/office/drawing/2014/main" id="{FFD00208-D531-4086-812F-4CFF43F1E33B}"/>
              </a:ext>
            </a:extLst>
          </p:cNvPr>
          <p:cNvSpPr txBox="1"/>
          <p:nvPr/>
        </p:nvSpPr>
        <p:spPr>
          <a:xfrm>
            <a:off x="7705309" y="3602910"/>
            <a:ext cx="992124" cy="738664"/>
          </a:xfrm>
          <a:prstGeom prst="rect">
            <a:avLst/>
          </a:prstGeom>
          <a:noFill/>
        </p:spPr>
        <p:txBody>
          <a:bodyPr wrap="square" rtlCol="0">
            <a:spAutoFit/>
          </a:bodyPr>
          <a:lstStyle/>
          <a:p>
            <a:r>
              <a:rPr lang="zh-CN" altLang="en-US" b="1" dirty="0">
                <a:solidFill>
                  <a:schemeClr val="tx2"/>
                </a:solidFill>
                <a:latin typeface="+mn-ea"/>
              </a:rPr>
              <a:t>单一算法</a:t>
            </a:r>
            <a:endParaRPr lang="en-US" altLang="zh-CN" b="1" dirty="0">
              <a:solidFill>
                <a:schemeClr val="tx2"/>
              </a:solidFill>
              <a:latin typeface="+mn-ea"/>
            </a:endParaRPr>
          </a:p>
          <a:p>
            <a:endParaRPr lang="en-US" altLang="zh-CN" b="1" dirty="0">
              <a:solidFill>
                <a:schemeClr val="tx2"/>
              </a:solidFill>
              <a:latin typeface="+mn-ea"/>
            </a:endParaRPr>
          </a:p>
          <a:p>
            <a:r>
              <a:rPr lang="zh-CN" altLang="en-US" b="1" dirty="0">
                <a:solidFill>
                  <a:schemeClr val="tx2"/>
                </a:solidFill>
                <a:latin typeface="+mn-ea"/>
              </a:rPr>
              <a:t>复杂环境</a:t>
            </a:r>
          </a:p>
        </p:txBody>
      </p:sp>
    </p:spTree>
    <p:extLst>
      <p:ext uri="{BB962C8B-B14F-4D97-AF65-F5344CB8AC3E}">
        <p14:creationId xmlns:p14="http://schemas.microsoft.com/office/powerpoint/2010/main" val="77763438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1"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500"/>
                                        <p:tgtEl>
                                          <p:spTgt spid="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1500"/>
                            </p:stCondLst>
                            <p:childTnLst>
                              <p:par>
                                <p:cTn id="18" presetID="53" presetClass="entr" presetSubtype="16" fill="hold" nodeType="after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500" fill="hold"/>
                                        <p:tgtEl>
                                          <p:spTgt spid="33"/>
                                        </p:tgtEl>
                                        <p:attrNameLst>
                                          <p:attrName>ppt_w</p:attrName>
                                        </p:attrNameLst>
                                      </p:cBhvr>
                                      <p:tavLst>
                                        <p:tav tm="0">
                                          <p:val>
                                            <p:fltVal val="0"/>
                                          </p:val>
                                        </p:tav>
                                        <p:tav tm="100000">
                                          <p:val>
                                            <p:strVal val="#ppt_w"/>
                                          </p:val>
                                        </p:tav>
                                      </p:tavLst>
                                    </p:anim>
                                    <p:anim calcmode="lin" valueType="num">
                                      <p:cBhvr>
                                        <p:cTn id="21" dur="500" fill="hold"/>
                                        <p:tgtEl>
                                          <p:spTgt spid="33"/>
                                        </p:tgtEl>
                                        <p:attrNameLst>
                                          <p:attrName>ppt_h</p:attrName>
                                        </p:attrNameLst>
                                      </p:cBhvr>
                                      <p:tavLst>
                                        <p:tav tm="0">
                                          <p:val>
                                            <p:fltVal val="0"/>
                                          </p:val>
                                        </p:tav>
                                        <p:tav tm="100000">
                                          <p:val>
                                            <p:strVal val="#ppt_h"/>
                                          </p:val>
                                        </p:tav>
                                      </p:tavLst>
                                    </p:anim>
                                    <p:animEffect transition="in" filter="fade">
                                      <p:cBhvr>
                                        <p:cTn id="22" dur="500"/>
                                        <p:tgtEl>
                                          <p:spTgt spid="33"/>
                                        </p:tgtEl>
                                      </p:cBhvr>
                                    </p:animEffect>
                                  </p:childTnLst>
                                </p:cTn>
                              </p:par>
                              <p:par>
                                <p:cTn id="23" presetID="53" presetClass="entr" presetSubtype="16"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par>
                                <p:cTn id="28" presetID="53" presetClass="entr" presetSubtype="16"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 calcmode="lin" valueType="num">
                                      <p:cBhvr>
                                        <p:cTn id="30" dur="500" fill="hold"/>
                                        <p:tgtEl>
                                          <p:spTgt spid="35"/>
                                        </p:tgtEl>
                                        <p:attrNameLst>
                                          <p:attrName>ppt_w</p:attrName>
                                        </p:attrNameLst>
                                      </p:cBhvr>
                                      <p:tavLst>
                                        <p:tav tm="0">
                                          <p:val>
                                            <p:fltVal val="0"/>
                                          </p:val>
                                        </p:tav>
                                        <p:tav tm="100000">
                                          <p:val>
                                            <p:strVal val="#ppt_w"/>
                                          </p:val>
                                        </p:tav>
                                      </p:tavLst>
                                    </p:anim>
                                    <p:anim calcmode="lin" valueType="num">
                                      <p:cBhvr>
                                        <p:cTn id="31" dur="500" fill="hold"/>
                                        <p:tgtEl>
                                          <p:spTgt spid="35"/>
                                        </p:tgtEl>
                                        <p:attrNameLst>
                                          <p:attrName>ppt_h</p:attrName>
                                        </p:attrNameLst>
                                      </p:cBhvr>
                                      <p:tavLst>
                                        <p:tav tm="0">
                                          <p:val>
                                            <p:fltVal val="0"/>
                                          </p:val>
                                        </p:tav>
                                        <p:tav tm="100000">
                                          <p:val>
                                            <p:strVal val="#ppt_h"/>
                                          </p:val>
                                        </p:tav>
                                      </p:tavLst>
                                    </p:anim>
                                    <p:animEffect transition="in" filter="fade">
                                      <p:cBhvr>
                                        <p:cTn id="32" dur="500"/>
                                        <p:tgtEl>
                                          <p:spTgt spid="35"/>
                                        </p:tgtEl>
                                      </p:cBhvr>
                                    </p:animEffect>
                                  </p:childTnLst>
                                </p:cTn>
                              </p:par>
                              <p:par>
                                <p:cTn id="33" presetID="53" presetClass="entr" presetSubtype="16" fill="hold" nodeType="with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p:cTn id="35" dur="500" fill="hold"/>
                                        <p:tgtEl>
                                          <p:spTgt spid="36"/>
                                        </p:tgtEl>
                                        <p:attrNameLst>
                                          <p:attrName>ppt_w</p:attrName>
                                        </p:attrNameLst>
                                      </p:cBhvr>
                                      <p:tavLst>
                                        <p:tav tm="0">
                                          <p:val>
                                            <p:fltVal val="0"/>
                                          </p:val>
                                        </p:tav>
                                        <p:tav tm="100000">
                                          <p:val>
                                            <p:strVal val="#ppt_w"/>
                                          </p:val>
                                        </p:tav>
                                      </p:tavLst>
                                    </p:anim>
                                    <p:anim calcmode="lin" valueType="num">
                                      <p:cBhvr>
                                        <p:cTn id="36" dur="500" fill="hold"/>
                                        <p:tgtEl>
                                          <p:spTgt spid="36"/>
                                        </p:tgtEl>
                                        <p:attrNameLst>
                                          <p:attrName>ppt_h</p:attrName>
                                        </p:attrNameLst>
                                      </p:cBhvr>
                                      <p:tavLst>
                                        <p:tav tm="0">
                                          <p:val>
                                            <p:fltVal val="0"/>
                                          </p:val>
                                        </p:tav>
                                        <p:tav tm="100000">
                                          <p:val>
                                            <p:strVal val="#ppt_h"/>
                                          </p:val>
                                        </p:tav>
                                      </p:tavLst>
                                    </p:anim>
                                    <p:animEffect transition="in" filter="fade">
                                      <p:cBhvr>
                                        <p:cTn id="37" dur="500"/>
                                        <p:tgtEl>
                                          <p:spTgt spid="36"/>
                                        </p:tgtEl>
                                      </p:cBhvr>
                                    </p:animEffect>
                                  </p:childTnLst>
                                </p:cTn>
                              </p:par>
                              <p:par>
                                <p:cTn id="38" presetID="53" presetClass="entr" presetSubtype="16" fill="hold" nodeType="withEffect">
                                  <p:stCondLst>
                                    <p:cond delay="0"/>
                                  </p:stCondLst>
                                  <p:childTnLst>
                                    <p:set>
                                      <p:cBhvr>
                                        <p:cTn id="39" dur="1" fill="hold">
                                          <p:stCondLst>
                                            <p:cond delay="0"/>
                                          </p:stCondLst>
                                        </p:cTn>
                                        <p:tgtEl>
                                          <p:spTgt spid="37"/>
                                        </p:tgtEl>
                                        <p:attrNameLst>
                                          <p:attrName>style.visibility</p:attrName>
                                        </p:attrNameLst>
                                      </p:cBhvr>
                                      <p:to>
                                        <p:strVal val="visible"/>
                                      </p:to>
                                    </p:set>
                                    <p:anim calcmode="lin" valueType="num">
                                      <p:cBhvr>
                                        <p:cTn id="40" dur="500" fill="hold"/>
                                        <p:tgtEl>
                                          <p:spTgt spid="37"/>
                                        </p:tgtEl>
                                        <p:attrNameLst>
                                          <p:attrName>ppt_w</p:attrName>
                                        </p:attrNameLst>
                                      </p:cBhvr>
                                      <p:tavLst>
                                        <p:tav tm="0">
                                          <p:val>
                                            <p:fltVal val="0"/>
                                          </p:val>
                                        </p:tav>
                                        <p:tav tm="100000">
                                          <p:val>
                                            <p:strVal val="#ppt_w"/>
                                          </p:val>
                                        </p:tav>
                                      </p:tavLst>
                                    </p:anim>
                                    <p:anim calcmode="lin" valueType="num">
                                      <p:cBhvr>
                                        <p:cTn id="41" dur="500" fill="hold"/>
                                        <p:tgtEl>
                                          <p:spTgt spid="37"/>
                                        </p:tgtEl>
                                        <p:attrNameLst>
                                          <p:attrName>ppt_h</p:attrName>
                                        </p:attrNameLst>
                                      </p:cBhvr>
                                      <p:tavLst>
                                        <p:tav tm="0">
                                          <p:val>
                                            <p:fltVal val="0"/>
                                          </p:val>
                                        </p:tav>
                                        <p:tav tm="100000">
                                          <p:val>
                                            <p:strVal val="#ppt_h"/>
                                          </p:val>
                                        </p:tav>
                                      </p:tavLst>
                                    </p:anim>
                                    <p:animEffect transition="in" filter="fade">
                                      <p:cBhvr>
                                        <p:cTn id="42" dur="500"/>
                                        <p:tgtEl>
                                          <p:spTgt spid="37"/>
                                        </p:tgtEl>
                                      </p:cBhvr>
                                    </p:animEffect>
                                  </p:childTnLst>
                                </p:cTn>
                              </p:par>
                            </p:childTnLst>
                          </p:cTn>
                        </p:par>
                        <p:par>
                          <p:cTn id="43" fill="hold">
                            <p:stCondLst>
                              <p:cond delay="2000"/>
                            </p:stCondLst>
                            <p:childTnLst>
                              <p:par>
                                <p:cTn id="44" presetID="53" presetClass="entr" presetSubtype="16" fill="hold" nodeType="after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p:cTn id="46" dur="500" fill="hold"/>
                                        <p:tgtEl>
                                          <p:spTgt spid="8"/>
                                        </p:tgtEl>
                                        <p:attrNameLst>
                                          <p:attrName>ppt_w</p:attrName>
                                        </p:attrNameLst>
                                      </p:cBhvr>
                                      <p:tavLst>
                                        <p:tav tm="0">
                                          <p:val>
                                            <p:fltVal val="0"/>
                                          </p:val>
                                        </p:tav>
                                        <p:tav tm="100000">
                                          <p:val>
                                            <p:strVal val="#ppt_w"/>
                                          </p:val>
                                        </p:tav>
                                      </p:tavLst>
                                    </p:anim>
                                    <p:anim calcmode="lin" valueType="num">
                                      <p:cBhvr>
                                        <p:cTn id="47" dur="500" fill="hold"/>
                                        <p:tgtEl>
                                          <p:spTgt spid="8"/>
                                        </p:tgtEl>
                                        <p:attrNameLst>
                                          <p:attrName>ppt_h</p:attrName>
                                        </p:attrNameLst>
                                      </p:cBhvr>
                                      <p:tavLst>
                                        <p:tav tm="0">
                                          <p:val>
                                            <p:fltVal val="0"/>
                                          </p:val>
                                        </p:tav>
                                        <p:tav tm="100000">
                                          <p:val>
                                            <p:strVal val="#ppt_h"/>
                                          </p:val>
                                        </p:tav>
                                      </p:tavLst>
                                    </p:anim>
                                    <p:animEffect transition="in" filter="fade">
                                      <p:cBhvr>
                                        <p:cTn id="48" dur="500"/>
                                        <p:tgtEl>
                                          <p:spTgt spid="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Effect transition="in" filter="fade">
                                      <p:cBhvr>
                                        <p:cTn id="53" dur="500"/>
                                        <p:tgtEl>
                                          <p:spTgt spid="38"/>
                                        </p:tgtEl>
                                      </p:cBhvr>
                                    </p:animEffect>
                                  </p:childTnLst>
                                </p:cTn>
                              </p:par>
                            </p:childTnLst>
                          </p:cTn>
                        </p:par>
                        <p:par>
                          <p:cTn id="54" fill="hold">
                            <p:stCondLst>
                              <p:cond delay="2500"/>
                            </p:stCondLst>
                            <p:childTnLst>
                              <p:par>
                                <p:cTn id="55" presetID="53" presetClass="entr" presetSubtype="16" fill="hold"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p:cTn id="57" dur="500" fill="hold"/>
                                        <p:tgtEl>
                                          <p:spTgt spid="13"/>
                                        </p:tgtEl>
                                        <p:attrNameLst>
                                          <p:attrName>ppt_w</p:attrName>
                                        </p:attrNameLst>
                                      </p:cBhvr>
                                      <p:tavLst>
                                        <p:tav tm="0">
                                          <p:val>
                                            <p:fltVal val="0"/>
                                          </p:val>
                                        </p:tav>
                                        <p:tav tm="100000">
                                          <p:val>
                                            <p:strVal val="#ppt_w"/>
                                          </p:val>
                                        </p:tav>
                                      </p:tavLst>
                                    </p:anim>
                                    <p:anim calcmode="lin" valueType="num">
                                      <p:cBhvr>
                                        <p:cTn id="58" dur="500" fill="hold"/>
                                        <p:tgtEl>
                                          <p:spTgt spid="13"/>
                                        </p:tgtEl>
                                        <p:attrNameLst>
                                          <p:attrName>ppt_h</p:attrName>
                                        </p:attrNameLst>
                                      </p:cBhvr>
                                      <p:tavLst>
                                        <p:tav tm="0">
                                          <p:val>
                                            <p:fltVal val="0"/>
                                          </p:val>
                                        </p:tav>
                                        <p:tav tm="100000">
                                          <p:val>
                                            <p:strVal val="#ppt_h"/>
                                          </p:val>
                                        </p:tav>
                                      </p:tavLst>
                                    </p:anim>
                                    <p:animEffect transition="in" filter="fade">
                                      <p:cBhvr>
                                        <p:cTn id="59" dur="500"/>
                                        <p:tgtEl>
                                          <p:spTgt spid="13"/>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p:cTn id="62" dur="500" fill="hold"/>
                                        <p:tgtEl>
                                          <p:spTgt spid="39"/>
                                        </p:tgtEl>
                                        <p:attrNameLst>
                                          <p:attrName>ppt_w</p:attrName>
                                        </p:attrNameLst>
                                      </p:cBhvr>
                                      <p:tavLst>
                                        <p:tav tm="0">
                                          <p:val>
                                            <p:fltVal val="0"/>
                                          </p:val>
                                        </p:tav>
                                        <p:tav tm="100000">
                                          <p:val>
                                            <p:strVal val="#ppt_w"/>
                                          </p:val>
                                        </p:tav>
                                      </p:tavLst>
                                    </p:anim>
                                    <p:anim calcmode="lin" valueType="num">
                                      <p:cBhvr>
                                        <p:cTn id="63" dur="500" fill="hold"/>
                                        <p:tgtEl>
                                          <p:spTgt spid="39"/>
                                        </p:tgtEl>
                                        <p:attrNameLst>
                                          <p:attrName>ppt_h</p:attrName>
                                        </p:attrNameLst>
                                      </p:cBhvr>
                                      <p:tavLst>
                                        <p:tav tm="0">
                                          <p:val>
                                            <p:fltVal val="0"/>
                                          </p:val>
                                        </p:tav>
                                        <p:tav tm="100000">
                                          <p:val>
                                            <p:strVal val="#ppt_h"/>
                                          </p:val>
                                        </p:tav>
                                      </p:tavLst>
                                    </p:anim>
                                    <p:animEffect transition="in" filter="fade">
                                      <p:cBhvr>
                                        <p:cTn id="64" dur="500"/>
                                        <p:tgtEl>
                                          <p:spTgt spid="39"/>
                                        </p:tgtEl>
                                      </p:cBhvr>
                                    </p:animEffect>
                                  </p:childTnLst>
                                </p:cTn>
                              </p:par>
                            </p:childTnLst>
                          </p:cTn>
                        </p:par>
                        <p:par>
                          <p:cTn id="65" fill="hold">
                            <p:stCondLst>
                              <p:cond delay="3000"/>
                            </p:stCondLst>
                            <p:childTnLst>
                              <p:par>
                                <p:cTn id="66" presetID="53" presetClass="entr" presetSubtype="16" fill="hold" nodeType="afterEffect">
                                  <p:stCondLst>
                                    <p:cond delay="0"/>
                                  </p:stCondLst>
                                  <p:childTnLst>
                                    <p:set>
                                      <p:cBhvr>
                                        <p:cTn id="67" dur="1" fill="hold">
                                          <p:stCondLst>
                                            <p:cond delay="0"/>
                                          </p:stCondLst>
                                        </p:cTn>
                                        <p:tgtEl>
                                          <p:spTgt spid="18"/>
                                        </p:tgtEl>
                                        <p:attrNameLst>
                                          <p:attrName>style.visibility</p:attrName>
                                        </p:attrNameLst>
                                      </p:cBhvr>
                                      <p:to>
                                        <p:strVal val="visible"/>
                                      </p:to>
                                    </p:set>
                                    <p:anim calcmode="lin" valueType="num">
                                      <p:cBhvr>
                                        <p:cTn id="68" dur="500" fill="hold"/>
                                        <p:tgtEl>
                                          <p:spTgt spid="18"/>
                                        </p:tgtEl>
                                        <p:attrNameLst>
                                          <p:attrName>ppt_w</p:attrName>
                                        </p:attrNameLst>
                                      </p:cBhvr>
                                      <p:tavLst>
                                        <p:tav tm="0">
                                          <p:val>
                                            <p:fltVal val="0"/>
                                          </p:val>
                                        </p:tav>
                                        <p:tav tm="100000">
                                          <p:val>
                                            <p:strVal val="#ppt_w"/>
                                          </p:val>
                                        </p:tav>
                                      </p:tavLst>
                                    </p:anim>
                                    <p:anim calcmode="lin" valueType="num">
                                      <p:cBhvr>
                                        <p:cTn id="69" dur="500" fill="hold"/>
                                        <p:tgtEl>
                                          <p:spTgt spid="18"/>
                                        </p:tgtEl>
                                        <p:attrNameLst>
                                          <p:attrName>ppt_h</p:attrName>
                                        </p:attrNameLst>
                                      </p:cBhvr>
                                      <p:tavLst>
                                        <p:tav tm="0">
                                          <p:val>
                                            <p:fltVal val="0"/>
                                          </p:val>
                                        </p:tav>
                                        <p:tav tm="100000">
                                          <p:val>
                                            <p:strVal val="#ppt_h"/>
                                          </p:val>
                                        </p:tav>
                                      </p:tavLst>
                                    </p:anim>
                                    <p:animEffect transition="in" filter="fade">
                                      <p:cBhvr>
                                        <p:cTn id="70" dur="500"/>
                                        <p:tgtEl>
                                          <p:spTgt spid="18"/>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40"/>
                                        </p:tgtEl>
                                        <p:attrNameLst>
                                          <p:attrName>style.visibility</p:attrName>
                                        </p:attrNameLst>
                                      </p:cBhvr>
                                      <p:to>
                                        <p:strVal val="visible"/>
                                      </p:to>
                                    </p:set>
                                    <p:anim calcmode="lin" valueType="num">
                                      <p:cBhvr>
                                        <p:cTn id="73" dur="500" fill="hold"/>
                                        <p:tgtEl>
                                          <p:spTgt spid="40"/>
                                        </p:tgtEl>
                                        <p:attrNameLst>
                                          <p:attrName>ppt_w</p:attrName>
                                        </p:attrNameLst>
                                      </p:cBhvr>
                                      <p:tavLst>
                                        <p:tav tm="0">
                                          <p:val>
                                            <p:fltVal val="0"/>
                                          </p:val>
                                        </p:tav>
                                        <p:tav tm="100000">
                                          <p:val>
                                            <p:strVal val="#ppt_w"/>
                                          </p:val>
                                        </p:tav>
                                      </p:tavLst>
                                    </p:anim>
                                    <p:anim calcmode="lin" valueType="num">
                                      <p:cBhvr>
                                        <p:cTn id="74" dur="500" fill="hold"/>
                                        <p:tgtEl>
                                          <p:spTgt spid="40"/>
                                        </p:tgtEl>
                                        <p:attrNameLst>
                                          <p:attrName>ppt_h</p:attrName>
                                        </p:attrNameLst>
                                      </p:cBhvr>
                                      <p:tavLst>
                                        <p:tav tm="0">
                                          <p:val>
                                            <p:fltVal val="0"/>
                                          </p:val>
                                        </p:tav>
                                        <p:tav tm="100000">
                                          <p:val>
                                            <p:strVal val="#ppt_h"/>
                                          </p:val>
                                        </p:tav>
                                      </p:tavLst>
                                    </p:anim>
                                    <p:animEffect transition="in" filter="fade">
                                      <p:cBhvr>
                                        <p:cTn id="75" dur="500"/>
                                        <p:tgtEl>
                                          <p:spTgt spid="40"/>
                                        </p:tgtEl>
                                      </p:cBhvr>
                                    </p:animEffect>
                                  </p:childTnLst>
                                </p:cTn>
                              </p:par>
                            </p:childTnLst>
                          </p:cTn>
                        </p:par>
                        <p:par>
                          <p:cTn id="76" fill="hold">
                            <p:stCondLst>
                              <p:cond delay="3500"/>
                            </p:stCondLst>
                            <p:childTnLst>
                              <p:par>
                                <p:cTn id="77" presetID="53" presetClass="entr" presetSubtype="16" fill="hold" nodeType="afterEffect">
                                  <p:stCondLst>
                                    <p:cond delay="0"/>
                                  </p:stCondLst>
                                  <p:childTnLst>
                                    <p:set>
                                      <p:cBhvr>
                                        <p:cTn id="78" dur="1" fill="hold">
                                          <p:stCondLst>
                                            <p:cond delay="0"/>
                                          </p:stCondLst>
                                        </p:cTn>
                                        <p:tgtEl>
                                          <p:spTgt spid="23"/>
                                        </p:tgtEl>
                                        <p:attrNameLst>
                                          <p:attrName>style.visibility</p:attrName>
                                        </p:attrNameLst>
                                      </p:cBhvr>
                                      <p:to>
                                        <p:strVal val="visible"/>
                                      </p:to>
                                    </p:set>
                                    <p:anim calcmode="lin" valueType="num">
                                      <p:cBhvr>
                                        <p:cTn id="79" dur="500" fill="hold"/>
                                        <p:tgtEl>
                                          <p:spTgt spid="23"/>
                                        </p:tgtEl>
                                        <p:attrNameLst>
                                          <p:attrName>ppt_w</p:attrName>
                                        </p:attrNameLst>
                                      </p:cBhvr>
                                      <p:tavLst>
                                        <p:tav tm="0">
                                          <p:val>
                                            <p:fltVal val="0"/>
                                          </p:val>
                                        </p:tav>
                                        <p:tav tm="100000">
                                          <p:val>
                                            <p:strVal val="#ppt_w"/>
                                          </p:val>
                                        </p:tav>
                                      </p:tavLst>
                                    </p:anim>
                                    <p:anim calcmode="lin" valueType="num">
                                      <p:cBhvr>
                                        <p:cTn id="80" dur="500" fill="hold"/>
                                        <p:tgtEl>
                                          <p:spTgt spid="23"/>
                                        </p:tgtEl>
                                        <p:attrNameLst>
                                          <p:attrName>ppt_h</p:attrName>
                                        </p:attrNameLst>
                                      </p:cBhvr>
                                      <p:tavLst>
                                        <p:tav tm="0">
                                          <p:val>
                                            <p:fltVal val="0"/>
                                          </p:val>
                                        </p:tav>
                                        <p:tav tm="100000">
                                          <p:val>
                                            <p:strVal val="#ppt_h"/>
                                          </p:val>
                                        </p:tav>
                                      </p:tavLst>
                                    </p:anim>
                                    <p:animEffect transition="in" filter="fade">
                                      <p:cBhvr>
                                        <p:cTn id="81" dur="500"/>
                                        <p:tgtEl>
                                          <p:spTgt spid="23"/>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41"/>
                                        </p:tgtEl>
                                        <p:attrNameLst>
                                          <p:attrName>style.visibility</p:attrName>
                                        </p:attrNameLst>
                                      </p:cBhvr>
                                      <p:to>
                                        <p:strVal val="visible"/>
                                      </p:to>
                                    </p:set>
                                    <p:anim calcmode="lin" valueType="num">
                                      <p:cBhvr>
                                        <p:cTn id="84" dur="500" fill="hold"/>
                                        <p:tgtEl>
                                          <p:spTgt spid="41"/>
                                        </p:tgtEl>
                                        <p:attrNameLst>
                                          <p:attrName>ppt_w</p:attrName>
                                        </p:attrNameLst>
                                      </p:cBhvr>
                                      <p:tavLst>
                                        <p:tav tm="0">
                                          <p:val>
                                            <p:fltVal val="0"/>
                                          </p:val>
                                        </p:tav>
                                        <p:tav tm="100000">
                                          <p:val>
                                            <p:strVal val="#ppt_w"/>
                                          </p:val>
                                        </p:tav>
                                      </p:tavLst>
                                    </p:anim>
                                    <p:anim calcmode="lin" valueType="num">
                                      <p:cBhvr>
                                        <p:cTn id="85" dur="500" fill="hold"/>
                                        <p:tgtEl>
                                          <p:spTgt spid="41"/>
                                        </p:tgtEl>
                                        <p:attrNameLst>
                                          <p:attrName>ppt_h</p:attrName>
                                        </p:attrNameLst>
                                      </p:cBhvr>
                                      <p:tavLst>
                                        <p:tav tm="0">
                                          <p:val>
                                            <p:fltVal val="0"/>
                                          </p:val>
                                        </p:tav>
                                        <p:tav tm="100000">
                                          <p:val>
                                            <p:strVal val="#ppt_h"/>
                                          </p:val>
                                        </p:tav>
                                      </p:tavLst>
                                    </p:anim>
                                    <p:animEffect transition="in" filter="fade">
                                      <p:cBhvr>
                                        <p:cTn id="86" dur="500"/>
                                        <p:tgtEl>
                                          <p:spTgt spid="41"/>
                                        </p:tgtEl>
                                      </p:cBhvr>
                                    </p:animEffect>
                                  </p:childTnLst>
                                </p:cTn>
                              </p:par>
                            </p:childTnLst>
                          </p:cTn>
                        </p:par>
                        <p:par>
                          <p:cTn id="87" fill="hold">
                            <p:stCondLst>
                              <p:cond delay="4000"/>
                            </p:stCondLst>
                            <p:childTnLst>
                              <p:par>
                                <p:cTn id="88" presetID="53" presetClass="entr" presetSubtype="16" fill="hold" nodeType="afterEffect">
                                  <p:stCondLst>
                                    <p:cond delay="0"/>
                                  </p:stCondLst>
                                  <p:childTnLst>
                                    <p:set>
                                      <p:cBhvr>
                                        <p:cTn id="89" dur="1" fill="hold">
                                          <p:stCondLst>
                                            <p:cond delay="0"/>
                                          </p:stCondLst>
                                        </p:cTn>
                                        <p:tgtEl>
                                          <p:spTgt spid="28"/>
                                        </p:tgtEl>
                                        <p:attrNameLst>
                                          <p:attrName>style.visibility</p:attrName>
                                        </p:attrNameLst>
                                      </p:cBhvr>
                                      <p:to>
                                        <p:strVal val="visible"/>
                                      </p:to>
                                    </p:set>
                                    <p:anim calcmode="lin" valueType="num">
                                      <p:cBhvr>
                                        <p:cTn id="90" dur="500" fill="hold"/>
                                        <p:tgtEl>
                                          <p:spTgt spid="28"/>
                                        </p:tgtEl>
                                        <p:attrNameLst>
                                          <p:attrName>ppt_w</p:attrName>
                                        </p:attrNameLst>
                                      </p:cBhvr>
                                      <p:tavLst>
                                        <p:tav tm="0">
                                          <p:val>
                                            <p:fltVal val="0"/>
                                          </p:val>
                                        </p:tav>
                                        <p:tav tm="100000">
                                          <p:val>
                                            <p:strVal val="#ppt_w"/>
                                          </p:val>
                                        </p:tav>
                                      </p:tavLst>
                                    </p:anim>
                                    <p:anim calcmode="lin" valueType="num">
                                      <p:cBhvr>
                                        <p:cTn id="91" dur="500" fill="hold"/>
                                        <p:tgtEl>
                                          <p:spTgt spid="28"/>
                                        </p:tgtEl>
                                        <p:attrNameLst>
                                          <p:attrName>ppt_h</p:attrName>
                                        </p:attrNameLst>
                                      </p:cBhvr>
                                      <p:tavLst>
                                        <p:tav tm="0">
                                          <p:val>
                                            <p:fltVal val="0"/>
                                          </p:val>
                                        </p:tav>
                                        <p:tav tm="100000">
                                          <p:val>
                                            <p:strVal val="#ppt_h"/>
                                          </p:val>
                                        </p:tav>
                                      </p:tavLst>
                                    </p:anim>
                                    <p:animEffect transition="in" filter="fade">
                                      <p:cBhvr>
                                        <p:cTn id="92" dur="500"/>
                                        <p:tgtEl>
                                          <p:spTgt spid="28"/>
                                        </p:tgtEl>
                                      </p:cBhvr>
                                    </p:animEffect>
                                  </p:childTnLst>
                                </p:cTn>
                              </p:par>
                              <p:par>
                                <p:cTn id="93" presetID="53" presetClass="entr" presetSubtype="16" fill="hold" grpId="0" nodeType="withEffect">
                                  <p:stCondLst>
                                    <p:cond delay="0"/>
                                  </p:stCondLst>
                                  <p:childTnLst>
                                    <p:set>
                                      <p:cBhvr>
                                        <p:cTn id="94" dur="1" fill="hold">
                                          <p:stCondLst>
                                            <p:cond delay="0"/>
                                          </p:stCondLst>
                                        </p:cTn>
                                        <p:tgtEl>
                                          <p:spTgt spid="42"/>
                                        </p:tgtEl>
                                        <p:attrNameLst>
                                          <p:attrName>style.visibility</p:attrName>
                                        </p:attrNameLst>
                                      </p:cBhvr>
                                      <p:to>
                                        <p:strVal val="visible"/>
                                      </p:to>
                                    </p:set>
                                    <p:anim calcmode="lin" valueType="num">
                                      <p:cBhvr>
                                        <p:cTn id="95" dur="500" fill="hold"/>
                                        <p:tgtEl>
                                          <p:spTgt spid="42"/>
                                        </p:tgtEl>
                                        <p:attrNameLst>
                                          <p:attrName>ppt_w</p:attrName>
                                        </p:attrNameLst>
                                      </p:cBhvr>
                                      <p:tavLst>
                                        <p:tav tm="0">
                                          <p:val>
                                            <p:fltVal val="0"/>
                                          </p:val>
                                        </p:tav>
                                        <p:tav tm="100000">
                                          <p:val>
                                            <p:strVal val="#ppt_w"/>
                                          </p:val>
                                        </p:tav>
                                      </p:tavLst>
                                    </p:anim>
                                    <p:anim calcmode="lin" valueType="num">
                                      <p:cBhvr>
                                        <p:cTn id="96" dur="500" fill="hold"/>
                                        <p:tgtEl>
                                          <p:spTgt spid="42"/>
                                        </p:tgtEl>
                                        <p:attrNameLst>
                                          <p:attrName>ppt_h</p:attrName>
                                        </p:attrNameLst>
                                      </p:cBhvr>
                                      <p:tavLst>
                                        <p:tav tm="0">
                                          <p:val>
                                            <p:fltVal val="0"/>
                                          </p:val>
                                        </p:tav>
                                        <p:tav tm="100000">
                                          <p:val>
                                            <p:strVal val="#ppt_h"/>
                                          </p:val>
                                        </p:tav>
                                      </p:tavLst>
                                    </p:anim>
                                    <p:animEffect transition="in" filter="fade">
                                      <p:cBhvr>
                                        <p:cTn id="9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38" grpId="0"/>
      <p:bldP spid="39" grpId="0"/>
      <p:bldP spid="40" grpId="0"/>
      <p:bldP spid="41" grpId="0"/>
      <p:bldP spid="42"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执行</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排序</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验证</a:t>
            </a:r>
            <a:r>
              <a:rPr lang="en-US" altLang="zh-CN" sz="2000" b="1" dirty="0">
                <a:solidFill>
                  <a:schemeClr val="tx1">
                    <a:lumMod val="65000"/>
                    <a:lumOff val="35000"/>
                  </a:schemeClr>
                </a:solidFill>
                <a:latin typeface="+mn-ea"/>
              </a:rPr>
              <a:t>  </a:t>
            </a:r>
            <a:r>
              <a:rPr lang="zh-CN" altLang="en-US" sz="2000" b="1" dirty="0">
                <a:solidFill>
                  <a:schemeClr val="tx1">
                    <a:lumMod val="65000"/>
                    <a:lumOff val="35000"/>
                  </a:schemeClr>
                </a:solidFill>
                <a:latin typeface="+mn-ea"/>
              </a:rPr>
              <a:t>流程</a:t>
            </a:r>
            <a:endParaRPr lang="en-US" altLang="zh-CN" sz="2000" b="1" dirty="0">
              <a:solidFill>
                <a:schemeClr val="tx1">
                  <a:lumMod val="65000"/>
                  <a:lumOff val="35000"/>
                </a:schemeClr>
              </a:solidFill>
              <a:latin typeface="+mn-ea"/>
            </a:endParaRPr>
          </a:p>
        </p:txBody>
      </p:sp>
      <p:grpSp>
        <p:nvGrpSpPr>
          <p:cNvPr id="43" name="组合 32"/>
          <p:cNvGrpSpPr>
            <a:grpSpLocks/>
          </p:cNvGrpSpPr>
          <p:nvPr/>
        </p:nvGrpSpPr>
        <p:grpSpPr bwMode="auto">
          <a:xfrm>
            <a:off x="-108519" y="2553259"/>
            <a:ext cx="2967608" cy="506412"/>
            <a:chOff x="-1032447" y="0"/>
            <a:chExt cx="2967616" cy="506624"/>
          </a:xfrm>
          <a:solidFill>
            <a:schemeClr val="accent1"/>
          </a:solidFill>
        </p:grpSpPr>
        <p:sp>
          <p:nvSpPr>
            <p:cNvPr id="44" name="圆角矩形 33"/>
            <p:cNvSpPr>
              <a:spLocks noChangeArrowheads="1"/>
            </p:cNvSpPr>
            <p:nvPr/>
          </p:nvSpPr>
          <p:spPr bwMode="auto">
            <a:xfrm>
              <a:off x="-1032447" y="73989"/>
              <a:ext cx="2967616" cy="432635"/>
            </a:xfrm>
            <a:prstGeom prst="roundRect">
              <a:avLst>
                <a:gd name="adj" fmla="val 16667"/>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45" name="等腰三角形 34"/>
            <p:cNvSpPr>
              <a:spLocks noChangeArrowheads="1"/>
            </p:cNvSpPr>
            <p:nvPr/>
          </p:nvSpPr>
          <p:spPr bwMode="auto">
            <a:xfrm>
              <a:off x="902659" y="0"/>
              <a:ext cx="129852" cy="95220"/>
            </a:xfrm>
            <a:prstGeom prst="triangle">
              <a:avLst>
                <a:gd name="adj" fmla="val 50000"/>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grpSp>
        <p:nvGrpSpPr>
          <p:cNvPr id="47" name="组合 36"/>
          <p:cNvGrpSpPr>
            <a:grpSpLocks/>
          </p:cNvGrpSpPr>
          <p:nvPr/>
        </p:nvGrpSpPr>
        <p:grpSpPr bwMode="auto">
          <a:xfrm flipV="1">
            <a:off x="2743200" y="2627871"/>
            <a:ext cx="1935163" cy="506413"/>
            <a:chOff x="0" y="0"/>
            <a:chExt cx="1935168" cy="506624"/>
          </a:xfrm>
          <a:solidFill>
            <a:schemeClr val="accent2"/>
          </a:solidFill>
        </p:grpSpPr>
        <p:sp>
          <p:nvSpPr>
            <p:cNvPr id="48" name="圆角矩形 37"/>
            <p:cNvSpPr>
              <a:spLocks noChangeArrowheads="1"/>
            </p:cNvSpPr>
            <p:nvPr/>
          </p:nvSpPr>
          <p:spPr bwMode="auto">
            <a:xfrm>
              <a:off x="0" y="73989"/>
              <a:ext cx="1935168" cy="432635"/>
            </a:xfrm>
            <a:prstGeom prst="roundRect">
              <a:avLst>
                <a:gd name="adj" fmla="val 16667"/>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49" name="等腰三角形 38"/>
            <p:cNvSpPr>
              <a:spLocks noChangeArrowheads="1"/>
            </p:cNvSpPr>
            <p:nvPr/>
          </p:nvSpPr>
          <p:spPr bwMode="auto">
            <a:xfrm>
              <a:off x="902659" y="0"/>
              <a:ext cx="129852" cy="95220"/>
            </a:xfrm>
            <a:prstGeom prst="triangle">
              <a:avLst>
                <a:gd name="adj" fmla="val 50000"/>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grpSp>
        <p:nvGrpSpPr>
          <p:cNvPr id="51" name="组合 40"/>
          <p:cNvGrpSpPr>
            <a:grpSpLocks/>
          </p:cNvGrpSpPr>
          <p:nvPr/>
        </p:nvGrpSpPr>
        <p:grpSpPr bwMode="auto">
          <a:xfrm>
            <a:off x="4565650" y="2553259"/>
            <a:ext cx="1936750" cy="506412"/>
            <a:chOff x="0" y="0"/>
            <a:chExt cx="1935168" cy="506624"/>
          </a:xfrm>
          <a:solidFill>
            <a:schemeClr val="accent1"/>
          </a:solidFill>
        </p:grpSpPr>
        <p:sp>
          <p:nvSpPr>
            <p:cNvPr id="52" name="圆角矩形 41"/>
            <p:cNvSpPr>
              <a:spLocks noChangeArrowheads="1"/>
            </p:cNvSpPr>
            <p:nvPr/>
          </p:nvSpPr>
          <p:spPr bwMode="auto">
            <a:xfrm>
              <a:off x="0" y="73989"/>
              <a:ext cx="1935168" cy="432635"/>
            </a:xfrm>
            <a:prstGeom prst="roundRect">
              <a:avLst>
                <a:gd name="adj" fmla="val 16667"/>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53" name="等腰三角形 42"/>
            <p:cNvSpPr>
              <a:spLocks noChangeArrowheads="1"/>
            </p:cNvSpPr>
            <p:nvPr/>
          </p:nvSpPr>
          <p:spPr bwMode="auto">
            <a:xfrm>
              <a:off x="902659" y="0"/>
              <a:ext cx="129852" cy="95220"/>
            </a:xfrm>
            <a:prstGeom prst="triangle">
              <a:avLst>
                <a:gd name="adj" fmla="val 50000"/>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sp>
        <p:nvSpPr>
          <p:cNvPr id="56" name="TextBox 46"/>
          <p:cNvSpPr>
            <a:spLocks noChangeArrowheads="1"/>
          </p:cNvSpPr>
          <p:nvPr/>
        </p:nvSpPr>
        <p:spPr bwMode="auto">
          <a:xfrm>
            <a:off x="1123785" y="3653396"/>
            <a:ext cx="146542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dirty="0">
                <a:solidFill>
                  <a:schemeClr val="tx1">
                    <a:lumMod val="65000"/>
                    <a:lumOff val="35000"/>
                  </a:schemeClr>
                </a:solidFill>
              </a:rPr>
              <a:t>背书节点模拟交易</a:t>
            </a:r>
            <a:endParaRPr lang="en-US" altLang="zh-CN" dirty="0">
              <a:solidFill>
                <a:schemeClr val="tx1">
                  <a:lumMod val="65000"/>
                  <a:lumOff val="35000"/>
                </a:schemeClr>
              </a:solidFill>
            </a:endParaRPr>
          </a:p>
          <a:p>
            <a:r>
              <a:rPr lang="zh-CN" altLang="en-US" dirty="0">
                <a:solidFill>
                  <a:schemeClr val="tx1">
                    <a:lumMod val="65000"/>
                    <a:lumOff val="35000"/>
                  </a:schemeClr>
                </a:solidFill>
              </a:rPr>
              <a:t>将结果发送到</a:t>
            </a:r>
            <a:r>
              <a:rPr lang="en-US" altLang="zh-CN" dirty="0">
                <a:solidFill>
                  <a:schemeClr val="tx1">
                    <a:lumMod val="65000"/>
                    <a:lumOff val="35000"/>
                  </a:schemeClr>
                </a:solidFill>
              </a:rPr>
              <a:t>OSN</a:t>
            </a:r>
            <a:endParaRPr lang="zh-CN" altLang="en-US" dirty="0">
              <a:solidFill>
                <a:schemeClr val="tx1">
                  <a:lumMod val="65000"/>
                  <a:lumOff val="35000"/>
                </a:schemeClr>
              </a:solidFill>
            </a:endParaRPr>
          </a:p>
        </p:txBody>
      </p:sp>
      <p:grpSp>
        <p:nvGrpSpPr>
          <p:cNvPr id="89" name="组合 53"/>
          <p:cNvGrpSpPr>
            <a:grpSpLocks/>
          </p:cNvGrpSpPr>
          <p:nvPr/>
        </p:nvGrpSpPr>
        <p:grpSpPr bwMode="auto">
          <a:xfrm flipV="1">
            <a:off x="6384924" y="2627870"/>
            <a:ext cx="2867595" cy="506414"/>
            <a:chOff x="-1" y="0"/>
            <a:chExt cx="2865253" cy="506625"/>
          </a:xfrm>
          <a:solidFill>
            <a:schemeClr val="accent2"/>
          </a:solidFill>
        </p:grpSpPr>
        <p:sp>
          <p:nvSpPr>
            <p:cNvPr id="90" name="圆角矩形 54"/>
            <p:cNvSpPr>
              <a:spLocks noChangeArrowheads="1"/>
            </p:cNvSpPr>
            <p:nvPr/>
          </p:nvSpPr>
          <p:spPr bwMode="auto">
            <a:xfrm>
              <a:off x="-1" y="73990"/>
              <a:ext cx="2865253" cy="432635"/>
            </a:xfrm>
            <a:prstGeom prst="roundRect">
              <a:avLst>
                <a:gd name="adj" fmla="val 16667"/>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91" name="等腰三角形 55"/>
            <p:cNvSpPr>
              <a:spLocks noChangeArrowheads="1"/>
            </p:cNvSpPr>
            <p:nvPr/>
          </p:nvSpPr>
          <p:spPr bwMode="auto">
            <a:xfrm>
              <a:off x="902659" y="0"/>
              <a:ext cx="129852" cy="95220"/>
            </a:xfrm>
            <a:prstGeom prst="triangle">
              <a:avLst>
                <a:gd name="adj" fmla="val 50000"/>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sp>
        <p:nvSpPr>
          <p:cNvPr id="93" name="TextBox 57"/>
          <p:cNvSpPr>
            <a:spLocks noChangeArrowheads="1"/>
          </p:cNvSpPr>
          <p:nvPr/>
        </p:nvSpPr>
        <p:spPr bwMode="auto">
          <a:xfrm>
            <a:off x="3076575" y="1429309"/>
            <a:ext cx="1397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zh-CN" dirty="0">
                <a:solidFill>
                  <a:schemeClr val="tx1">
                    <a:lumMod val="65000"/>
                    <a:lumOff val="35000"/>
                  </a:schemeClr>
                </a:solidFill>
              </a:rPr>
              <a:t>OSN</a:t>
            </a:r>
            <a:r>
              <a:rPr lang="zh-CN" altLang="en-US" dirty="0">
                <a:solidFill>
                  <a:schemeClr val="tx1">
                    <a:lumMod val="65000"/>
                    <a:lumOff val="35000"/>
                  </a:schemeClr>
                </a:solidFill>
              </a:rPr>
              <a:t>收集背书</a:t>
            </a:r>
            <a:endParaRPr lang="en-US" altLang="zh-CN" dirty="0">
              <a:solidFill>
                <a:schemeClr val="tx1">
                  <a:lumMod val="65000"/>
                  <a:lumOff val="35000"/>
                </a:schemeClr>
              </a:solidFill>
            </a:endParaRPr>
          </a:p>
          <a:p>
            <a:r>
              <a:rPr lang="zh-CN" altLang="en-US" dirty="0">
                <a:solidFill>
                  <a:schemeClr val="tx1">
                    <a:lumMod val="65000"/>
                    <a:lumOff val="35000"/>
                  </a:schemeClr>
                </a:solidFill>
              </a:rPr>
              <a:t>将交易排序</a:t>
            </a:r>
            <a:endParaRPr lang="en-US" altLang="zh-CN" dirty="0">
              <a:solidFill>
                <a:schemeClr val="tx1">
                  <a:lumMod val="65000"/>
                  <a:lumOff val="35000"/>
                </a:schemeClr>
              </a:solidFill>
            </a:endParaRPr>
          </a:p>
          <a:p>
            <a:r>
              <a:rPr lang="zh-CN" altLang="en-US" dirty="0">
                <a:solidFill>
                  <a:schemeClr val="tx1">
                    <a:lumMod val="65000"/>
                    <a:lumOff val="35000"/>
                  </a:schemeClr>
                </a:solidFill>
              </a:rPr>
              <a:t>广播交易</a:t>
            </a:r>
          </a:p>
        </p:txBody>
      </p:sp>
      <p:sp>
        <p:nvSpPr>
          <p:cNvPr id="95" name="TextBox 59"/>
          <p:cNvSpPr>
            <a:spLocks noChangeArrowheads="1"/>
          </p:cNvSpPr>
          <p:nvPr/>
        </p:nvSpPr>
        <p:spPr bwMode="auto">
          <a:xfrm>
            <a:off x="4835525" y="3666096"/>
            <a:ext cx="13970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solidFill>
                  <a:schemeClr val="tx1">
                    <a:lumMod val="65000"/>
                    <a:lumOff val="35000"/>
                  </a:schemeClr>
                </a:solidFill>
              </a:rPr>
              <a:t>验证背书</a:t>
            </a:r>
            <a:endParaRPr lang="en-US" altLang="zh-CN" dirty="0">
              <a:solidFill>
                <a:schemeClr val="tx1">
                  <a:lumMod val="65000"/>
                  <a:lumOff val="35000"/>
                </a:schemeClr>
              </a:solidFill>
            </a:endParaRPr>
          </a:p>
          <a:p>
            <a:r>
              <a:rPr lang="zh-CN" altLang="en-US" dirty="0">
                <a:solidFill>
                  <a:schemeClr val="tx1">
                    <a:lumMod val="65000"/>
                    <a:lumOff val="35000"/>
                  </a:schemeClr>
                </a:solidFill>
              </a:rPr>
              <a:t>剔除非法操作</a:t>
            </a:r>
          </a:p>
        </p:txBody>
      </p:sp>
      <p:sp>
        <p:nvSpPr>
          <p:cNvPr id="97" name="TextBox 63"/>
          <p:cNvSpPr>
            <a:spLocks noChangeArrowheads="1"/>
          </p:cNvSpPr>
          <p:nvPr/>
        </p:nvSpPr>
        <p:spPr bwMode="auto">
          <a:xfrm>
            <a:off x="6589713" y="1429309"/>
            <a:ext cx="13970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solidFill>
                  <a:schemeClr val="tx1">
                    <a:lumMod val="65000"/>
                    <a:lumOff val="35000"/>
                  </a:schemeClr>
                </a:solidFill>
              </a:rPr>
              <a:t>全节点同步账本信息</a:t>
            </a:r>
          </a:p>
        </p:txBody>
      </p:sp>
      <p:grpSp>
        <p:nvGrpSpPr>
          <p:cNvPr id="59" name="组合 58"/>
          <p:cNvGrpSpPr/>
          <p:nvPr/>
        </p:nvGrpSpPr>
        <p:grpSpPr>
          <a:xfrm>
            <a:off x="1154670" y="1036478"/>
            <a:ext cx="1465428" cy="1465428"/>
            <a:chOff x="4184106" y="2952206"/>
            <a:chExt cx="3823790" cy="3823790"/>
          </a:xfrm>
        </p:grpSpPr>
        <p:sp>
          <p:nvSpPr>
            <p:cNvPr id="60" name="椭圆 5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61" name="组合 60"/>
            <p:cNvGrpSpPr/>
            <p:nvPr/>
          </p:nvGrpSpPr>
          <p:grpSpPr>
            <a:xfrm>
              <a:off x="4710169" y="3478269"/>
              <a:ext cx="2771663" cy="2771663"/>
              <a:chOff x="2193191" y="1899415"/>
              <a:chExt cx="2421376" cy="2421376"/>
            </a:xfrm>
            <a:effectLst/>
          </p:grpSpPr>
          <p:sp>
            <p:nvSpPr>
              <p:cNvPr id="62" name="椭圆 61"/>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63" name="八边形 6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64" name="组合 63"/>
          <p:cNvGrpSpPr/>
          <p:nvPr/>
        </p:nvGrpSpPr>
        <p:grpSpPr>
          <a:xfrm>
            <a:off x="3042995" y="3086694"/>
            <a:ext cx="1465428" cy="1465428"/>
            <a:chOff x="4184106" y="2952206"/>
            <a:chExt cx="3823790" cy="3823790"/>
          </a:xfrm>
        </p:grpSpPr>
        <p:sp>
          <p:nvSpPr>
            <p:cNvPr id="65" name="椭圆 6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66" name="组合 65"/>
            <p:cNvGrpSpPr/>
            <p:nvPr/>
          </p:nvGrpSpPr>
          <p:grpSpPr>
            <a:xfrm>
              <a:off x="4710169" y="3478269"/>
              <a:ext cx="2771663" cy="2771663"/>
              <a:chOff x="2193191" y="1899415"/>
              <a:chExt cx="2421376" cy="2421376"/>
            </a:xfrm>
            <a:effectLst/>
          </p:grpSpPr>
          <p:sp>
            <p:nvSpPr>
              <p:cNvPr id="67" name="椭圆 66"/>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68" name="八边形 6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69" name="组合 68"/>
          <p:cNvGrpSpPr/>
          <p:nvPr/>
        </p:nvGrpSpPr>
        <p:grpSpPr>
          <a:xfrm>
            <a:off x="4801312" y="1023030"/>
            <a:ext cx="1465428" cy="1465428"/>
            <a:chOff x="4184106" y="2952206"/>
            <a:chExt cx="3823790" cy="3823790"/>
          </a:xfrm>
        </p:grpSpPr>
        <p:sp>
          <p:nvSpPr>
            <p:cNvPr id="70" name="椭圆 6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71" name="组合 70"/>
            <p:cNvGrpSpPr/>
            <p:nvPr/>
          </p:nvGrpSpPr>
          <p:grpSpPr>
            <a:xfrm>
              <a:off x="4710169" y="3478269"/>
              <a:ext cx="2771663" cy="2771663"/>
              <a:chOff x="2193191" y="1899415"/>
              <a:chExt cx="2421376" cy="2421376"/>
            </a:xfrm>
            <a:effectLst/>
          </p:grpSpPr>
          <p:sp>
            <p:nvSpPr>
              <p:cNvPr id="72" name="椭圆 71"/>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73" name="八边形 7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74" name="组合 73"/>
          <p:cNvGrpSpPr/>
          <p:nvPr/>
        </p:nvGrpSpPr>
        <p:grpSpPr>
          <a:xfrm>
            <a:off x="6620587" y="3097606"/>
            <a:ext cx="1465428" cy="1465428"/>
            <a:chOff x="4184106" y="2952206"/>
            <a:chExt cx="3823790" cy="3823790"/>
          </a:xfrm>
        </p:grpSpPr>
        <p:sp>
          <p:nvSpPr>
            <p:cNvPr id="75" name="椭圆 7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76" name="组合 75"/>
            <p:cNvGrpSpPr/>
            <p:nvPr/>
          </p:nvGrpSpPr>
          <p:grpSpPr>
            <a:xfrm>
              <a:off x="4710167" y="3478267"/>
              <a:ext cx="2771663" cy="2771663"/>
              <a:chOff x="2193190" y="1899413"/>
              <a:chExt cx="2421376" cy="2421376"/>
            </a:xfrm>
            <a:effectLst/>
          </p:grpSpPr>
          <p:sp>
            <p:nvSpPr>
              <p:cNvPr id="77" name="椭圆 76"/>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78" name="八边形 77"/>
              <p:cNvSpPr/>
              <p:nvPr/>
            </p:nvSpPr>
            <p:spPr>
              <a:xfrm>
                <a:off x="2386802" y="2093027"/>
                <a:ext cx="2034160" cy="2034159"/>
              </a:xfrm>
              <a:prstGeom prst="octagon">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sp>
        <p:nvSpPr>
          <p:cNvPr id="79" name="TextBox 78"/>
          <p:cNvSpPr txBox="1"/>
          <p:nvPr/>
        </p:nvSpPr>
        <p:spPr>
          <a:xfrm>
            <a:off x="1437068" y="1486597"/>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1</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0" name="TextBox 79"/>
          <p:cNvSpPr txBox="1"/>
          <p:nvPr/>
        </p:nvSpPr>
        <p:spPr>
          <a:xfrm>
            <a:off x="3299137" y="3545517"/>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2</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1" name="TextBox 80"/>
          <p:cNvSpPr txBox="1"/>
          <p:nvPr/>
        </p:nvSpPr>
        <p:spPr>
          <a:xfrm>
            <a:off x="5083710" y="1473149"/>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3</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2" name="TextBox 81"/>
          <p:cNvSpPr txBox="1"/>
          <p:nvPr/>
        </p:nvSpPr>
        <p:spPr>
          <a:xfrm>
            <a:off x="6902985" y="3547725"/>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4</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9605603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300" fill="hold"/>
                                        <p:tgtEl>
                                          <p:spTgt spid="43"/>
                                        </p:tgtEl>
                                        <p:attrNameLst>
                                          <p:attrName>ppt_w</p:attrName>
                                        </p:attrNameLst>
                                      </p:cBhvr>
                                      <p:tavLst>
                                        <p:tav tm="0">
                                          <p:val>
                                            <p:fltVal val="0"/>
                                          </p:val>
                                        </p:tav>
                                        <p:tav tm="100000">
                                          <p:val>
                                            <p:strVal val="#ppt_w"/>
                                          </p:val>
                                        </p:tav>
                                      </p:tavLst>
                                    </p:anim>
                                    <p:anim calcmode="lin" valueType="num">
                                      <p:cBhvr>
                                        <p:cTn id="8" dur="300" fill="hold"/>
                                        <p:tgtEl>
                                          <p:spTgt spid="43"/>
                                        </p:tgtEl>
                                        <p:attrNameLst>
                                          <p:attrName>ppt_h</p:attrName>
                                        </p:attrNameLst>
                                      </p:cBhvr>
                                      <p:tavLst>
                                        <p:tav tm="0">
                                          <p:val>
                                            <p:fltVal val="0"/>
                                          </p:val>
                                        </p:tav>
                                        <p:tav tm="100000">
                                          <p:val>
                                            <p:strVal val="#ppt_h"/>
                                          </p:val>
                                        </p:tav>
                                      </p:tavLst>
                                    </p:anim>
                                    <p:animEffect>
                                      <p:cBhvr>
                                        <p:cTn id="9" dur="300"/>
                                        <p:tgtEl>
                                          <p:spTgt spid="43"/>
                                        </p:tgtEl>
                                      </p:cBhvr>
                                    </p:animEffect>
                                  </p:childTnLst>
                                </p:cTn>
                              </p:par>
                            </p:childTnLst>
                          </p:cTn>
                        </p:par>
                        <p:par>
                          <p:cTn id="10" fill="hold">
                            <p:stCondLst>
                              <p:cond delay="300"/>
                            </p:stCondLst>
                            <p:childTnLst>
                              <p:par>
                                <p:cTn id="11" presetID="53" presetClass="entr" presetSubtype="16" fill="hold" nodeType="afterEffect">
                                  <p:stCondLst>
                                    <p:cond delay="0"/>
                                  </p:stCondLst>
                                  <p:childTnLst>
                                    <p:set>
                                      <p:cBhvr>
                                        <p:cTn id="12" dur="1" fill="hold">
                                          <p:stCondLst>
                                            <p:cond delay="0"/>
                                          </p:stCondLst>
                                        </p:cTn>
                                        <p:tgtEl>
                                          <p:spTgt spid="59"/>
                                        </p:tgtEl>
                                        <p:attrNameLst>
                                          <p:attrName>style.visibility</p:attrName>
                                        </p:attrNameLst>
                                      </p:cBhvr>
                                      <p:to>
                                        <p:strVal val="visible"/>
                                      </p:to>
                                    </p:set>
                                    <p:anim calcmode="lin" valueType="num">
                                      <p:cBhvr>
                                        <p:cTn id="13" dur="500" fill="hold"/>
                                        <p:tgtEl>
                                          <p:spTgt spid="59"/>
                                        </p:tgtEl>
                                        <p:attrNameLst>
                                          <p:attrName>ppt_w</p:attrName>
                                        </p:attrNameLst>
                                      </p:cBhvr>
                                      <p:tavLst>
                                        <p:tav tm="0">
                                          <p:val>
                                            <p:fltVal val="0"/>
                                          </p:val>
                                        </p:tav>
                                        <p:tav tm="100000">
                                          <p:val>
                                            <p:strVal val="#ppt_w"/>
                                          </p:val>
                                        </p:tav>
                                      </p:tavLst>
                                    </p:anim>
                                    <p:anim calcmode="lin" valueType="num">
                                      <p:cBhvr>
                                        <p:cTn id="14" dur="500" fill="hold"/>
                                        <p:tgtEl>
                                          <p:spTgt spid="59"/>
                                        </p:tgtEl>
                                        <p:attrNameLst>
                                          <p:attrName>ppt_h</p:attrName>
                                        </p:attrNameLst>
                                      </p:cBhvr>
                                      <p:tavLst>
                                        <p:tav tm="0">
                                          <p:val>
                                            <p:fltVal val="0"/>
                                          </p:val>
                                        </p:tav>
                                        <p:tav tm="100000">
                                          <p:val>
                                            <p:strVal val="#ppt_h"/>
                                          </p:val>
                                        </p:tav>
                                      </p:tavLst>
                                    </p:anim>
                                    <p:animEffect transition="in" filter="fade">
                                      <p:cBhvr>
                                        <p:cTn id="15" dur="500"/>
                                        <p:tgtEl>
                                          <p:spTgt spid="59"/>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79"/>
                                        </p:tgtEl>
                                        <p:attrNameLst>
                                          <p:attrName>style.visibility</p:attrName>
                                        </p:attrNameLst>
                                      </p:cBhvr>
                                      <p:to>
                                        <p:strVal val="visible"/>
                                      </p:to>
                                    </p:set>
                                    <p:anim calcmode="lin" valueType="num">
                                      <p:cBhvr>
                                        <p:cTn id="18" dur="500" fill="hold"/>
                                        <p:tgtEl>
                                          <p:spTgt spid="79"/>
                                        </p:tgtEl>
                                        <p:attrNameLst>
                                          <p:attrName>ppt_w</p:attrName>
                                        </p:attrNameLst>
                                      </p:cBhvr>
                                      <p:tavLst>
                                        <p:tav tm="0">
                                          <p:val>
                                            <p:fltVal val="0"/>
                                          </p:val>
                                        </p:tav>
                                        <p:tav tm="100000">
                                          <p:val>
                                            <p:strVal val="#ppt_w"/>
                                          </p:val>
                                        </p:tav>
                                      </p:tavLst>
                                    </p:anim>
                                    <p:anim calcmode="lin" valueType="num">
                                      <p:cBhvr>
                                        <p:cTn id="19" dur="500" fill="hold"/>
                                        <p:tgtEl>
                                          <p:spTgt spid="79"/>
                                        </p:tgtEl>
                                        <p:attrNameLst>
                                          <p:attrName>ppt_h</p:attrName>
                                        </p:attrNameLst>
                                      </p:cBhvr>
                                      <p:tavLst>
                                        <p:tav tm="0">
                                          <p:val>
                                            <p:fltVal val="0"/>
                                          </p:val>
                                        </p:tav>
                                        <p:tav tm="100000">
                                          <p:val>
                                            <p:strVal val="#ppt_h"/>
                                          </p:val>
                                        </p:tav>
                                      </p:tavLst>
                                    </p:anim>
                                    <p:animEffect transition="in" filter="fade">
                                      <p:cBhvr>
                                        <p:cTn id="20" dur="500"/>
                                        <p:tgtEl>
                                          <p:spTgt spid="79"/>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p:cBhvr>
                                        <p:cTn id="23" dur="600"/>
                                        <p:tgtEl>
                                          <p:spTgt spid="56"/>
                                        </p:tgtEl>
                                      </p:cBhvr>
                                    </p:animEffect>
                                    <p:anim calcmode="lin" valueType="num">
                                      <p:cBhvr>
                                        <p:cTn id="24" dur="600" fill="hold"/>
                                        <p:tgtEl>
                                          <p:spTgt spid="56"/>
                                        </p:tgtEl>
                                        <p:attrNameLst>
                                          <p:attrName>ppt_x</p:attrName>
                                        </p:attrNameLst>
                                      </p:cBhvr>
                                      <p:tavLst>
                                        <p:tav tm="0">
                                          <p:val>
                                            <p:strVal val="#ppt_x"/>
                                          </p:val>
                                        </p:tav>
                                        <p:tav tm="100000">
                                          <p:val>
                                            <p:strVal val="#ppt_x"/>
                                          </p:val>
                                        </p:tav>
                                      </p:tavLst>
                                    </p:anim>
                                    <p:anim calcmode="lin" valueType="num">
                                      <p:cBhvr>
                                        <p:cTn id="25" dur="600" fill="hold"/>
                                        <p:tgtEl>
                                          <p:spTgt spid="56"/>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300" fill="hold"/>
                                        <p:tgtEl>
                                          <p:spTgt spid="47"/>
                                        </p:tgtEl>
                                        <p:attrNameLst>
                                          <p:attrName>ppt_w</p:attrName>
                                        </p:attrNameLst>
                                      </p:cBhvr>
                                      <p:tavLst>
                                        <p:tav tm="0">
                                          <p:val>
                                            <p:fltVal val="0"/>
                                          </p:val>
                                        </p:tav>
                                        <p:tav tm="100000">
                                          <p:val>
                                            <p:strVal val="#ppt_w"/>
                                          </p:val>
                                        </p:tav>
                                      </p:tavLst>
                                    </p:anim>
                                    <p:anim calcmode="lin" valueType="num">
                                      <p:cBhvr>
                                        <p:cTn id="29" dur="300" fill="hold"/>
                                        <p:tgtEl>
                                          <p:spTgt spid="47"/>
                                        </p:tgtEl>
                                        <p:attrNameLst>
                                          <p:attrName>ppt_h</p:attrName>
                                        </p:attrNameLst>
                                      </p:cBhvr>
                                      <p:tavLst>
                                        <p:tav tm="0">
                                          <p:val>
                                            <p:fltVal val="0"/>
                                          </p:val>
                                        </p:tav>
                                        <p:tav tm="100000">
                                          <p:val>
                                            <p:strVal val="#ppt_h"/>
                                          </p:val>
                                        </p:tav>
                                      </p:tavLst>
                                    </p:anim>
                                    <p:animEffect>
                                      <p:cBhvr>
                                        <p:cTn id="30" dur="300"/>
                                        <p:tgtEl>
                                          <p:spTgt spid="47"/>
                                        </p:tgtEl>
                                      </p:cBhvr>
                                    </p:animEffect>
                                  </p:childTnLst>
                                </p:cTn>
                              </p:par>
                            </p:childTnLst>
                          </p:cTn>
                        </p:par>
                        <p:par>
                          <p:cTn id="31" fill="hold">
                            <p:stCondLst>
                              <p:cond delay="900"/>
                            </p:stCondLst>
                            <p:childTnLst>
                              <p:par>
                                <p:cTn id="32" presetID="53" presetClass="entr" presetSubtype="16" fill="hold" nodeType="afterEffect">
                                  <p:stCondLst>
                                    <p:cond delay="0"/>
                                  </p:stCondLst>
                                  <p:childTnLst>
                                    <p:set>
                                      <p:cBhvr>
                                        <p:cTn id="33" dur="1" fill="hold">
                                          <p:stCondLst>
                                            <p:cond delay="0"/>
                                          </p:stCondLst>
                                        </p:cTn>
                                        <p:tgtEl>
                                          <p:spTgt spid="64"/>
                                        </p:tgtEl>
                                        <p:attrNameLst>
                                          <p:attrName>style.visibility</p:attrName>
                                        </p:attrNameLst>
                                      </p:cBhvr>
                                      <p:to>
                                        <p:strVal val="visible"/>
                                      </p:to>
                                    </p:set>
                                    <p:anim calcmode="lin" valueType="num">
                                      <p:cBhvr>
                                        <p:cTn id="34" dur="500" fill="hold"/>
                                        <p:tgtEl>
                                          <p:spTgt spid="64"/>
                                        </p:tgtEl>
                                        <p:attrNameLst>
                                          <p:attrName>ppt_w</p:attrName>
                                        </p:attrNameLst>
                                      </p:cBhvr>
                                      <p:tavLst>
                                        <p:tav tm="0">
                                          <p:val>
                                            <p:fltVal val="0"/>
                                          </p:val>
                                        </p:tav>
                                        <p:tav tm="100000">
                                          <p:val>
                                            <p:strVal val="#ppt_w"/>
                                          </p:val>
                                        </p:tav>
                                      </p:tavLst>
                                    </p:anim>
                                    <p:anim calcmode="lin" valueType="num">
                                      <p:cBhvr>
                                        <p:cTn id="35" dur="500" fill="hold"/>
                                        <p:tgtEl>
                                          <p:spTgt spid="64"/>
                                        </p:tgtEl>
                                        <p:attrNameLst>
                                          <p:attrName>ppt_h</p:attrName>
                                        </p:attrNameLst>
                                      </p:cBhvr>
                                      <p:tavLst>
                                        <p:tav tm="0">
                                          <p:val>
                                            <p:fltVal val="0"/>
                                          </p:val>
                                        </p:tav>
                                        <p:tav tm="100000">
                                          <p:val>
                                            <p:strVal val="#ppt_h"/>
                                          </p:val>
                                        </p:tav>
                                      </p:tavLst>
                                    </p:anim>
                                    <p:animEffect transition="in" filter="fade">
                                      <p:cBhvr>
                                        <p:cTn id="36" dur="500"/>
                                        <p:tgtEl>
                                          <p:spTgt spid="64"/>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80"/>
                                        </p:tgtEl>
                                        <p:attrNameLst>
                                          <p:attrName>style.visibility</p:attrName>
                                        </p:attrNameLst>
                                      </p:cBhvr>
                                      <p:to>
                                        <p:strVal val="visible"/>
                                      </p:to>
                                    </p:set>
                                    <p:anim calcmode="lin" valueType="num">
                                      <p:cBhvr>
                                        <p:cTn id="39" dur="500" fill="hold"/>
                                        <p:tgtEl>
                                          <p:spTgt spid="80"/>
                                        </p:tgtEl>
                                        <p:attrNameLst>
                                          <p:attrName>ppt_w</p:attrName>
                                        </p:attrNameLst>
                                      </p:cBhvr>
                                      <p:tavLst>
                                        <p:tav tm="0">
                                          <p:val>
                                            <p:fltVal val="0"/>
                                          </p:val>
                                        </p:tav>
                                        <p:tav tm="100000">
                                          <p:val>
                                            <p:strVal val="#ppt_w"/>
                                          </p:val>
                                        </p:tav>
                                      </p:tavLst>
                                    </p:anim>
                                    <p:anim calcmode="lin" valueType="num">
                                      <p:cBhvr>
                                        <p:cTn id="40" dur="500" fill="hold"/>
                                        <p:tgtEl>
                                          <p:spTgt spid="80"/>
                                        </p:tgtEl>
                                        <p:attrNameLst>
                                          <p:attrName>ppt_h</p:attrName>
                                        </p:attrNameLst>
                                      </p:cBhvr>
                                      <p:tavLst>
                                        <p:tav tm="0">
                                          <p:val>
                                            <p:fltVal val="0"/>
                                          </p:val>
                                        </p:tav>
                                        <p:tav tm="100000">
                                          <p:val>
                                            <p:strVal val="#ppt_h"/>
                                          </p:val>
                                        </p:tav>
                                      </p:tavLst>
                                    </p:anim>
                                    <p:animEffect transition="in" filter="fade">
                                      <p:cBhvr>
                                        <p:cTn id="41" dur="500"/>
                                        <p:tgtEl>
                                          <p:spTgt spid="80"/>
                                        </p:tgtEl>
                                      </p:cBhvr>
                                    </p:animEffect>
                                  </p:childTnLst>
                                </p:cTn>
                              </p:par>
                              <p:par>
                                <p:cTn id="42" presetID="47" presetClass="entr" presetSubtype="0" fill="hold" grpId="0" nodeType="withEffect">
                                  <p:stCondLst>
                                    <p:cond delay="0"/>
                                  </p:stCondLst>
                                  <p:childTnLst>
                                    <p:set>
                                      <p:cBhvr>
                                        <p:cTn id="43" dur="1" fill="hold">
                                          <p:stCondLst>
                                            <p:cond delay="0"/>
                                          </p:stCondLst>
                                        </p:cTn>
                                        <p:tgtEl>
                                          <p:spTgt spid="93"/>
                                        </p:tgtEl>
                                        <p:attrNameLst>
                                          <p:attrName>style.visibility</p:attrName>
                                        </p:attrNameLst>
                                      </p:cBhvr>
                                      <p:to>
                                        <p:strVal val="visible"/>
                                      </p:to>
                                    </p:set>
                                    <p:animEffect>
                                      <p:cBhvr>
                                        <p:cTn id="44" dur="600"/>
                                        <p:tgtEl>
                                          <p:spTgt spid="93"/>
                                        </p:tgtEl>
                                      </p:cBhvr>
                                    </p:animEffect>
                                    <p:anim calcmode="lin" valueType="num">
                                      <p:cBhvr>
                                        <p:cTn id="45" dur="600" fill="hold"/>
                                        <p:tgtEl>
                                          <p:spTgt spid="93"/>
                                        </p:tgtEl>
                                        <p:attrNameLst>
                                          <p:attrName>ppt_x</p:attrName>
                                        </p:attrNameLst>
                                      </p:cBhvr>
                                      <p:tavLst>
                                        <p:tav tm="0">
                                          <p:val>
                                            <p:strVal val="#ppt_x"/>
                                          </p:val>
                                        </p:tav>
                                        <p:tav tm="100000">
                                          <p:val>
                                            <p:strVal val="#ppt_x"/>
                                          </p:val>
                                        </p:tav>
                                      </p:tavLst>
                                    </p:anim>
                                    <p:anim calcmode="lin" valueType="num">
                                      <p:cBhvr>
                                        <p:cTn id="46" dur="600" fill="hold"/>
                                        <p:tgtEl>
                                          <p:spTgt spid="93"/>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51"/>
                                        </p:tgtEl>
                                        <p:attrNameLst>
                                          <p:attrName>style.visibility</p:attrName>
                                        </p:attrNameLst>
                                      </p:cBhvr>
                                      <p:to>
                                        <p:strVal val="visible"/>
                                      </p:to>
                                    </p:set>
                                    <p:anim calcmode="lin" valueType="num">
                                      <p:cBhvr>
                                        <p:cTn id="49" dur="300" fill="hold"/>
                                        <p:tgtEl>
                                          <p:spTgt spid="51"/>
                                        </p:tgtEl>
                                        <p:attrNameLst>
                                          <p:attrName>ppt_w</p:attrName>
                                        </p:attrNameLst>
                                      </p:cBhvr>
                                      <p:tavLst>
                                        <p:tav tm="0">
                                          <p:val>
                                            <p:fltVal val="0"/>
                                          </p:val>
                                        </p:tav>
                                        <p:tav tm="100000">
                                          <p:val>
                                            <p:strVal val="#ppt_w"/>
                                          </p:val>
                                        </p:tav>
                                      </p:tavLst>
                                    </p:anim>
                                    <p:anim calcmode="lin" valueType="num">
                                      <p:cBhvr>
                                        <p:cTn id="50" dur="300" fill="hold"/>
                                        <p:tgtEl>
                                          <p:spTgt spid="51"/>
                                        </p:tgtEl>
                                        <p:attrNameLst>
                                          <p:attrName>ppt_h</p:attrName>
                                        </p:attrNameLst>
                                      </p:cBhvr>
                                      <p:tavLst>
                                        <p:tav tm="0">
                                          <p:val>
                                            <p:fltVal val="0"/>
                                          </p:val>
                                        </p:tav>
                                        <p:tav tm="100000">
                                          <p:val>
                                            <p:strVal val="#ppt_h"/>
                                          </p:val>
                                        </p:tav>
                                      </p:tavLst>
                                    </p:anim>
                                    <p:animEffect>
                                      <p:cBhvr>
                                        <p:cTn id="51" dur="300"/>
                                        <p:tgtEl>
                                          <p:spTgt spid="51"/>
                                        </p:tgtEl>
                                      </p:cBhvr>
                                    </p:animEffect>
                                  </p:childTnLst>
                                </p:cTn>
                              </p:par>
                            </p:childTnLst>
                          </p:cTn>
                        </p:par>
                        <p:par>
                          <p:cTn id="52" fill="hold">
                            <p:stCondLst>
                              <p:cond delay="1500"/>
                            </p:stCondLst>
                            <p:childTnLst>
                              <p:par>
                                <p:cTn id="53" presetID="53" presetClass="entr" presetSubtype="16" fill="hold" nodeType="afterEffect">
                                  <p:stCondLst>
                                    <p:cond delay="0"/>
                                  </p:stCondLst>
                                  <p:childTnLst>
                                    <p:set>
                                      <p:cBhvr>
                                        <p:cTn id="54" dur="1" fill="hold">
                                          <p:stCondLst>
                                            <p:cond delay="0"/>
                                          </p:stCondLst>
                                        </p:cTn>
                                        <p:tgtEl>
                                          <p:spTgt spid="69"/>
                                        </p:tgtEl>
                                        <p:attrNameLst>
                                          <p:attrName>style.visibility</p:attrName>
                                        </p:attrNameLst>
                                      </p:cBhvr>
                                      <p:to>
                                        <p:strVal val="visible"/>
                                      </p:to>
                                    </p:set>
                                    <p:anim calcmode="lin" valueType="num">
                                      <p:cBhvr>
                                        <p:cTn id="55" dur="500" fill="hold"/>
                                        <p:tgtEl>
                                          <p:spTgt spid="69"/>
                                        </p:tgtEl>
                                        <p:attrNameLst>
                                          <p:attrName>ppt_w</p:attrName>
                                        </p:attrNameLst>
                                      </p:cBhvr>
                                      <p:tavLst>
                                        <p:tav tm="0">
                                          <p:val>
                                            <p:fltVal val="0"/>
                                          </p:val>
                                        </p:tav>
                                        <p:tav tm="100000">
                                          <p:val>
                                            <p:strVal val="#ppt_w"/>
                                          </p:val>
                                        </p:tav>
                                      </p:tavLst>
                                    </p:anim>
                                    <p:anim calcmode="lin" valueType="num">
                                      <p:cBhvr>
                                        <p:cTn id="56" dur="500" fill="hold"/>
                                        <p:tgtEl>
                                          <p:spTgt spid="69"/>
                                        </p:tgtEl>
                                        <p:attrNameLst>
                                          <p:attrName>ppt_h</p:attrName>
                                        </p:attrNameLst>
                                      </p:cBhvr>
                                      <p:tavLst>
                                        <p:tav tm="0">
                                          <p:val>
                                            <p:fltVal val="0"/>
                                          </p:val>
                                        </p:tav>
                                        <p:tav tm="100000">
                                          <p:val>
                                            <p:strVal val="#ppt_h"/>
                                          </p:val>
                                        </p:tav>
                                      </p:tavLst>
                                    </p:anim>
                                    <p:animEffect transition="in" filter="fade">
                                      <p:cBhvr>
                                        <p:cTn id="57" dur="500"/>
                                        <p:tgtEl>
                                          <p:spTgt spid="69"/>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par>
                                <p:cTn id="63" presetID="42" presetClass="entr" presetSubtype="0" fill="hold" grpId="0" nodeType="withEffect">
                                  <p:stCondLst>
                                    <p:cond delay="0"/>
                                  </p:stCondLst>
                                  <p:childTnLst>
                                    <p:set>
                                      <p:cBhvr>
                                        <p:cTn id="64" dur="1" fill="hold">
                                          <p:stCondLst>
                                            <p:cond delay="0"/>
                                          </p:stCondLst>
                                        </p:cTn>
                                        <p:tgtEl>
                                          <p:spTgt spid="95"/>
                                        </p:tgtEl>
                                        <p:attrNameLst>
                                          <p:attrName>style.visibility</p:attrName>
                                        </p:attrNameLst>
                                      </p:cBhvr>
                                      <p:to>
                                        <p:strVal val="visible"/>
                                      </p:to>
                                    </p:set>
                                    <p:animEffect>
                                      <p:cBhvr>
                                        <p:cTn id="65" dur="600"/>
                                        <p:tgtEl>
                                          <p:spTgt spid="95"/>
                                        </p:tgtEl>
                                      </p:cBhvr>
                                    </p:animEffect>
                                    <p:anim calcmode="lin" valueType="num">
                                      <p:cBhvr>
                                        <p:cTn id="66" dur="600" fill="hold"/>
                                        <p:tgtEl>
                                          <p:spTgt spid="95"/>
                                        </p:tgtEl>
                                        <p:attrNameLst>
                                          <p:attrName>ppt_x</p:attrName>
                                        </p:attrNameLst>
                                      </p:cBhvr>
                                      <p:tavLst>
                                        <p:tav tm="0">
                                          <p:val>
                                            <p:strVal val="#ppt_x"/>
                                          </p:val>
                                        </p:tav>
                                        <p:tav tm="100000">
                                          <p:val>
                                            <p:strVal val="#ppt_x"/>
                                          </p:val>
                                        </p:tav>
                                      </p:tavLst>
                                    </p:anim>
                                    <p:anim calcmode="lin" valueType="num">
                                      <p:cBhvr>
                                        <p:cTn id="67" dur="600" fill="hold"/>
                                        <p:tgtEl>
                                          <p:spTgt spid="95"/>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89"/>
                                        </p:tgtEl>
                                        <p:attrNameLst>
                                          <p:attrName>style.visibility</p:attrName>
                                        </p:attrNameLst>
                                      </p:cBhvr>
                                      <p:to>
                                        <p:strVal val="visible"/>
                                      </p:to>
                                    </p:set>
                                    <p:anim calcmode="lin" valueType="num">
                                      <p:cBhvr>
                                        <p:cTn id="70" dur="300" fill="hold"/>
                                        <p:tgtEl>
                                          <p:spTgt spid="89"/>
                                        </p:tgtEl>
                                        <p:attrNameLst>
                                          <p:attrName>ppt_w</p:attrName>
                                        </p:attrNameLst>
                                      </p:cBhvr>
                                      <p:tavLst>
                                        <p:tav tm="0">
                                          <p:val>
                                            <p:fltVal val="0"/>
                                          </p:val>
                                        </p:tav>
                                        <p:tav tm="100000">
                                          <p:val>
                                            <p:strVal val="#ppt_w"/>
                                          </p:val>
                                        </p:tav>
                                      </p:tavLst>
                                    </p:anim>
                                    <p:anim calcmode="lin" valueType="num">
                                      <p:cBhvr>
                                        <p:cTn id="71" dur="300" fill="hold"/>
                                        <p:tgtEl>
                                          <p:spTgt spid="89"/>
                                        </p:tgtEl>
                                        <p:attrNameLst>
                                          <p:attrName>ppt_h</p:attrName>
                                        </p:attrNameLst>
                                      </p:cBhvr>
                                      <p:tavLst>
                                        <p:tav tm="0">
                                          <p:val>
                                            <p:fltVal val="0"/>
                                          </p:val>
                                        </p:tav>
                                        <p:tav tm="100000">
                                          <p:val>
                                            <p:strVal val="#ppt_h"/>
                                          </p:val>
                                        </p:tav>
                                      </p:tavLst>
                                    </p:anim>
                                    <p:animEffect>
                                      <p:cBhvr>
                                        <p:cTn id="72" dur="300"/>
                                        <p:tgtEl>
                                          <p:spTgt spid="89"/>
                                        </p:tgtEl>
                                      </p:cBhvr>
                                    </p:animEffect>
                                  </p:childTnLst>
                                </p:cTn>
                              </p:par>
                            </p:childTnLst>
                          </p:cTn>
                        </p:par>
                        <p:par>
                          <p:cTn id="73" fill="hold">
                            <p:stCondLst>
                              <p:cond delay="2100"/>
                            </p:stCondLst>
                            <p:childTnLst>
                              <p:par>
                                <p:cTn id="74" presetID="53" presetClass="entr" presetSubtype="16" fill="hold" nodeType="afterEffect">
                                  <p:stCondLst>
                                    <p:cond delay="0"/>
                                  </p:stCondLst>
                                  <p:childTnLst>
                                    <p:set>
                                      <p:cBhvr>
                                        <p:cTn id="75" dur="1" fill="hold">
                                          <p:stCondLst>
                                            <p:cond delay="0"/>
                                          </p:stCondLst>
                                        </p:cTn>
                                        <p:tgtEl>
                                          <p:spTgt spid="74"/>
                                        </p:tgtEl>
                                        <p:attrNameLst>
                                          <p:attrName>style.visibility</p:attrName>
                                        </p:attrNameLst>
                                      </p:cBhvr>
                                      <p:to>
                                        <p:strVal val="visible"/>
                                      </p:to>
                                    </p:set>
                                    <p:anim calcmode="lin" valueType="num">
                                      <p:cBhvr>
                                        <p:cTn id="76" dur="500" fill="hold"/>
                                        <p:tgtEl>
                                          <p:spTgt spid="74"/>
                                        </p:tgtEl>
                                        <p:attrNameLst>
                                          <p:attrName>ppt_w</p:attrName>
                                        </p:attrNameLst>
                                      </p:cBhvr>
                                      <p:tavLst>
                                        <p:tav tm="0">
                                          <p:val>
                                            <p:fltVal val="0"/>
                                          </p:val>
                                        </p:tav>
                                        <p:tav tm="100000">
                                          <p:val>
                                            <p:strVal val="#ppt_w"/>
                                          </p:val>
                                        </p:tav>
                                      </p:tavLst>
                                    </p:anim>
                                    <p:anim calcmode="lin" valueType="num">
                                      <p:cBhvr>
                                        <p:cTn id="77" dur="500" fill="hold"/>
                                        <p:tgtEl>
                                          <p:spTgt spid="74"/>
                                        </p:tgtEl>
                                        <p:attrNameLst>
                                          <p:attrName>ppt_h</p:attrName>
                                        </p:attrNameLst>
                                      </p:cBhvr>
                                      <p:tavLst>
                                        <p:tav tm="0">
                                          <p:val>
                                            <p:fltVal val="0"/>
                                          </p:val>
                                        </p:tav>
                                        <p:tav tm="100000">
                                          <p:val>
                                            <p:strVal val="#ppt_h"/>
                                          </p:val>
                                        </p:tav>
                                      </p:tavLst>
                                    </p:anim>
                                    <p:animEffect transition="in" filter="fade">
                                      <p:cBhvr>
                                        <p:cTn id="78" dur="500"/>
                                        <p:tgtEl>
                                          <p:spTgt spid="74"/>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82"/>
                                        </p:tgtEl>
                                        <p:attrNameLst>
                                          <p:attrName>style.visibility</p:attrName>
                                        </p:attrNameLst>
                                      </p:cBhvr>
                                      <p:to>
                                        <p:strVal val="visible"/>
                                      </p:to>
                                    </p:set>
                                    <p:anim calcmode="lin" valueType="num">
                                      <p:cBhvr>
                                        <p:cTn id="81" dur="500" fill="hold"/>
                                        <p:tgtEl>
                                          <p:spTgt spid="82"/>
                                        </p:tgtEl>
                                        <p:attrNameLst>
                                          <p:attrName>ppt_w</p:attrName>
                                        </p:attrNameLst>
                                      </p:cBhvr>
                                      <p:tavLst>
                                        <p:tav tm="0">
                                          <p:val>
                                            <p:fltVal val="0"/>
                                          </p:val>
                                        </p:tav>
                                        <p:tav tm="100000">
                                          <p:val>
                                            <p:strVal val="#ppt_w"/>
                                          </p:val>
                                        </p:tav>
                                      </p:tavLst>
                                    </p:anim>
                                    <p:anim calcmode="lin" valueType="num">
                                      <p:cBhvr>
                                        <p:cTn id="82" dur="500" fill="hold"/>
                                        <p:tgtEl>
                                          <p:spTgt spid="82"/>
                                        </p:tgtEl>
                                        <p:attrNameLst>
                                          <p:attrName>ppt_h</p:attrName>
                                        </p:attrNameLst>
                                      </p:cBhvr>
                                      <p:tavLst>
                                        <p:tav tm="0">
                                          <p:val>
                                            <p:fltVal val="0"/>
                                          </p:val>
                                        </p:tav>
                                        <p:tav tm="100000">
                                          <p:val>
                                            <p:strVal val="#ppt_h"/>
                                          </p:val>
                                        </p:tav>
                                      </p:tavLst>
                                    </p:anim>
                                    <p:animEffect transition="in" filter="fade">
                                      <p:cBhvr>
                                        <p:cTn id="83" dur="500"/>
                                        <p:tgtEl>
                                          <p:spTgt spid="82"/>
                                        </p:tgtEl>
                                      </p:cBhvr>
                                    </p:animEffect>
                                  </p:childTnLst>
                                </p:cTn>
                              </p:par>
                              <p:par>
                                <p:cTn id="84" presetID="47" presetClass="entr" presetSubtype="0" fill="hold" grpId="0" nodeType="withEffect">
                                  <p:stCondLst>
                                    <p:cond delay="0"/>
                                  </p:stCondLst>
                                  <p:childTnLst>
                                    <p:set>
                                      <p:cBhvr>
                                        <p:cTn id="85" dur="1" fill="hold">
                                          <p:stCondLst>
                                            <p:cond delay="0"/>
                                          </p:stCondLst>
                                        </p:cTn>
                                        <p:tgtEl>
                                          <p:spTgt spid="97"/>
                                        </p:tgtEl>
                                        <p:attrNameLst>
                                          <p:attrName>style.visibility</p:attrName>
                                        </p:attrNameLst>
                                      </p:cBhvr>
                                      <p:to>
                                        <p:strVal val="visible"/>
                                      </p:to>
                                    </p:set>
                                    <p:animEffect>
                                      <p:cBhvr>
                                        <p:cTn id="86" dur="600"/>
                                        <p:tgtEl>
                                          <p:spTgt spid="97"/>
                                        </p:tgtEl>
                                      </p:cBhvr>
                                    </p:animEffect>
                                    <p:anim calcmode="lin" valueType="num">
                                      <p:cBhvr>
                                        <p:cTn id="87" dur="600" fill="hold"/>
                                        <p:tgtEl>
                                          <p:spTgt spid="97"/>
                                        </p:tgtEl>
                                        <p:attrNameLst>
                                          <p:attrName>ppt_x</p:attrName>
                                        </p:attrNameLst>
                                      </p:cBhvr>
                                      <p:tavLst>
                                        <p:tav tm="0">
                                          <p:val>
                                            <p:strVal val="#ppt_x"/>
                                          </p:val>
                                        </p:tav>
                                        <p:tav tm="100000">
                                          <p:val>
                                            <p:strVal val="#ppt_x"/>
                                          </p:val>
                                        </p:tav>
                                      </p:tavLst>
                                    </p:anim>
                                    <p:anim calcmode="lin" valueType="num">
                                      <p:cBhvr>
                                        <p:cTn id="88" dur="600" fill="hold"/>
                                        <p:tgtEl>
                                          <p:spTgt spid="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utoUpdateAnimBg="0"/>
      <p:bldP spid="93" grpId="0" bldLvl="0" autoUpdateAnimBg="0"/>
      <p:bldP spid="95" grpId="0" bldLvl="0" autoUpdateAnimBg="0"/>
      <p:bldP spid="97" grpId="0" bldLvl="0" autoUpdateAnimBg="0"/>
      <p:bldP spid="79" grpId="0"/>
      <p:bldP spid="80" grpId="0"/>
      <p:bldP spid="81" grpId="0"/>
      <p:bldP spid="8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91FA8BF-C917-4848-93B9-A4D5346ADB14}"/>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13</a:t>
            </a:fld>
            <a:endParaRPr lang="en-US">
              <a:solidFill>
                <a:prstClr val="black">
                  <a:tint val="75000"/>
                </a:prstClr>
              </a:solidFill>
            </a:endParaRPr>
          </a:p>
        </p:txBody>
      </p:sp>
      <p:pic>
        <p:nvPicPr>
          <p:cNvPr id="3" name="图片 2">
            <a:extLst>
              <a:ext uri="{FF2B5EF4-FFF2-40B4-BE49-F238E27FC236}">
                <a16:creationId xmlns:a16="http://schemas.microsoft.com/office/drawing/2014/main" id="{9F7CB4AA-248C-4D38-9E67-225B3A7D0329}"/>
              </a:ext>
            </a:extLst>
          </p:cNvPr>
          <p:cNvPicPr>
            <a:picLocks noChangeAspect="1"/>
          </p:cNvPicPr>
          <p:nvPr/>
        </p:nvPicPr>
        <p:blipFill>
          <a:blip r:embed="rId2"/>
          <a:stretch>
            <a:fillRect/>
          </a:stretch>
        </p:blipFill>
        <p:spPr>
          <a:xfrm>
            <a:off x="288705" y="1301684"/>
            <a:ext cx="8566590" cy="2540131"/>
          </a:xfrm>
          <a:prstGeom prst="rect">
            <a:avLst/>
          </a:prstGeom>
        </p:spPr>
      </p:pic>
      <p:sp>
        <p:nvSpPr>
          <p:cNvPr id="4" name="文本框 3">
            <a:extLst>
              <a:ext uri="{FF2B5EF4-FFF2-40B4-BE49-F238E27FC236}">
                <a16:creationId xmlns:a16="http://schemas.microsoft.com/office/drawing/2014/main" id="{2962174F-A1A8-437A-9849-AC348F636850}"/>
              </a:ext>
            </a:extLst>
          </p:cNvPr>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执行</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排序</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验证</a:t>
            </a:r>
            <a:r>
              <a:rPr lang="en-US" altLang="zh-CN" sz="2000" b="1" dirty="0">
                <a:solidFill>
                  <a:schemeClr val="tx1">
                    <a:lumMod val="65000"/>
                    <a:lumOff val="35000"/>
                  </a:schemeClr>
                </a:solidFill>
                <a:latin typeface="+mn-ea"/>
              </a:rPr>
              <a:t>  </a:t>
            </a:r>
            <a:r>
              <a:rPr lang="zh-CN" altLang="en-US" sz="2000" b="1" dirty="0">
                <a:solidFill>
                  <a:schemeClr val="tx1">
                    <a:lumMod val="65000"/>
                    <a:lumOff val="35000"/>
                  </a:schemeClr>
                </a:solidFill>
                <a:latin typeface="+mn-ea"/>
              </a:rPr>
              <a:t>流程图</a:t>
            </a:r>
            <a:endParaRPr lang="en-US" altLang="zh-CN" sz="2000" b="1" dirty="0">
              <a:solidFill>
                <a:schemeClr val="tx1">
                  <a:lumMod val="65000"/>
                  <a:lumOff val="35000"/>
                </a:schemeClr>
              </a:solidFill>
              <a:latin typeface="+mn-ea"/>
            </a:endParaRPr>
          </a:p>
        </p:txBody>
      </p:sp>
    </p:spTree>
    <p:extLst>
      <p:ext uri="{BB962C8B-B14F-4D97-AF65-F5344CB8AC3E}">
        <p14:creationId xmlns:p14="http://schemas.microsoft.com/office/powerpoint/2010/main" val="2794244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124000" y="332596"/>
            <a:ext cx="5382586" cy="377026"/>
          </a:xfrm>
          <a:prstGeom prst="rect">
            <a:avLst/>
          </a:prstGeom>
          <a:noFill/>
        </p:spPr>
        <p:txBody>
          <a:bodyPr wrap="square" lIns="68580" tIns="34290" rIns="68580" bIns="34290" rtlCol="0">
            <a:spAutoFit/>
          </a:bodyPr>
          <a:lstStyle/>
          <a:p>
            <a:pPr algn="ctr"/>
            <a:r>
              <a:rPr lang="en-US" altLang="zh-CN" sz="2000" b="1" dirty="0">
                <a:solidFill>
                  <a:schemeClr val="tx1">
                    <a:lumMod val="65000"/>
                    <a:lumOff val="35000"/>
                  </a:schemeClr>
                </a:solidFill>
                <a:latin typeface="+mn-ea"/>
              </a:rPr>
              <a:t>Fabric Member Service Provider </a:t>
            </a:r>
            <a:r>
              <a:rPr lang="zh-CN" altLang="en-US" sz="2000" b="1" dirty="0">
                <a:solidFill>
                  <a:schemeClr val="tx1">
                    <a:lumMod val="65000"/>
                    <a:lumOff val="35000"/>
                  </a:schemeClr>
                </a:solidFill>
                <a:latin typeface="+mn-ea"/>
              </a:rPr>
              <a:t>（</a:t>
            </a:r>
            <a:r>
              <a:rPr lang="en-US" altLang="zh-CN" sz="2000" b="1" dirty="0">
                <a:solidFill>
                  <a:schemeClr val="tx1">
                    <a:lumMod val="65000"/>
                    <a:lumOff val="35000"/>
                  </a:schemeClr>
                </a:solidFill>
                <a:latin typeface="+mn-ea"/>
              </a:rPr>
              <a:t>MSP)</a:t>
            </a:r>
          </a:p>
        </p:txBody>
      </p:sp>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提交交易提案。帮助构建执行阶段，最后广播这些交易来完成排序</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执行交易并验证交易，保存账本</a:t>
            </a: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建立起所有交易的全序，不参与交易执行和验证，无状态</a:t>
            </a:r>
          </a:p>
        </p:txBody>
      </p:sp>
      <p:grpSp>
        <p:nvGrpSpPr>
          <p:cNvPr id="34" name="组合 33"/>
          <p:cNvGrpSpPr/>
          <p:nvPr/>
        </p:nvGrpSpPr>
        <p:grpSpPr>
          <a:xfrm>
            <a:off x="656471" y="2093339"/>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grpSp>
      <p:grpSp>
        <p:nvGrpSpPr>
          <p:cNvPr id="39" name="组合 38"/>
          <p:cNvGrpSpPr/>
          <p:nvPr/>
        </p:nvGrpSpPr>
        <p:grpSpPr>
          <a:xfrm>
            <a:off x="965631" y="2531042"/>
            <a:ext cx="861142" cy="708364"/>
            <a:chOff x="8931338" y="2437732"/>
            <a:chExt cx="1160800" cy="944489"/>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81485" y="2520443"/>
              <a:ext cx="1010653"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节点类型</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45" name="Text Placeholder 4"/>
          <p:cNvSpPr txBox="1">
            <a:spLocks/>
          </p:cNvSpPr>
          <p:nvPr/>
        </p:nvSpPr>
        <p:spPr>
          <a:xfrm>
            <a:off x="2499684" y="1686062"/>
            <a:ext cx="768478" cy="169945"/>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100" b="1" dirty="0">
                <a:solidFill>
                  <a:schemeClr val="tx1">
                    <a:lumMod val="65000"/>
                    <a:lumOff val="35000"/>
                  </a:schemeClr>
                </a:solidFill>
                <a:latin typeface="微软雅黑" panose="020B0503020204020204" pitchFamily="34" charset="-122"/>
                <a:ea typeface="微软雅黑" panose="020B0503020204020204" pitchFamily="34" charset="-122"/>
              </a:rPr>
              <a:t>客户节点</a:t>
            </a:r>
            <a:endParaRPr lang="en-GB" altLang="zh-CN" sz="11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49" name="Text Placeholder 4"/>
          <p:cNvSpPr txBox="1">
            <a:spLocks/>
          </p:cNvSpPr>
          <p:nvPr/>
        </p:nvSpPr>
        <p:spPr>
          <a:xfrm>
            <a:off x="2500210" y="2782709"/>
            <a:ext cx="768478" cy="169945"/>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100" b="1" dirty="0">
                <a:solidFill>
                  <a:schemeClr val="tx1">
                    <a:lumMod val="65000"/>
                    <a:lumOff val="35000"/>
                  </a:schemeClr>
                </a:solidFill>
                <a:latin typeface="微软雅黑" panose="020B0503020204020204" pitchFamily="34" charset="-122"/>
                <a:ea typeface="微软雅黑" panose="020B0503020204020204" pitchFamily="34" charset="-122"/>
              </a:rPr>
              <a:t>背书节点</a:t>
            </a:r>
            <a:endParaRPr lang="en-GB" altLang="zh-CN" sz="11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53" name="Text Placeholder 4"/>
          <p:cNvSpPr txBox="1">
            <a:spLocks/>
          </p:cNvSpPr>
          <p:nvPr/>
        </p:nvSpPr>
        <p:spPr>
          <a:xfrm>
            <a:off x="2502741" y="3858361"/>
            <a:ext cx="768478" cy="169945"/>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100" b="1" dirty="0">
                <a:solidFill>
                  <a:schemeClr val="tx1">
                    <a:lumMod val="65000"/>
                    <a:lumOff val="35000"/>
                  </a:schemeClr>
                </a:solidFill>
                <a:latin typeface="微软雅黑" panose="020B0503020204020204" pitchFamily="34" charset="-122"/>
                <a:ea typeface="微软雅黑" panose="020B0503020204020204" pitchFamily="34" charset="-122"/>
              </a:rPr>
              <a:t>排序节点</a:t>
            </a:r>
            <a:endParaRPr lang="en-GB" altLang="zh-CN" sz="11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3136147"/>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45">
                                            <p:txEl>
                                              <p:pRg st="0" end="0"/>
                                            </p:txEl>
                                          </p:spTgt>
                                        </p:tgtEl>
                                        <p:attrNameLst>
                                          <p:attrName>style.visibility</p:attrName>
                                        </p:attrNameLst>
                                      </p:cBhvr>
                                      <p:to>
                                        <p:strVal val="visible"/>
                                      </p:to>
                                    </p:set>
                                    <p:animEffect transition="in" filter="fade">
                                      <p:cBhvr>
                                        <p:cTn id="32" dur="500"/>
                                        <p:tgtEl>
                                          <p:spTgt spid="45">
                                            <p:txEl>
                                              <p:pRg st="0" end="0"/>
                                            </p:txEl>
                                          </p:spTgt>
                                        </p:tgtEl>
                                      </p:cBhvr>
                                    </p:animEffect>
                                  </p:childTnLst>
                                </p:cTn>
                              </p:par>
                            </p:childTnLst>
                          </p:cTn>
                        </p:par>
                        <p:par>
                          <p:cTn id="33" fill="hold">
                            <p:stCondLst>
                              <p:cond delay="2000"/>
                            </p:stCondLst>
                            <p:childTnLst>
                              <p:par>
                                <p:cTn id="34" presetID="22" presetClass="entr" presetSubtype="8"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 calcmode="lin" valueType="num">
                                      <p:cBhvr>
                                        <p:cTn id="40" dur="500" fill="hold"/>
                                        <p:tgtEl>
                                          <p:spTgt spid="46"/>
                                        </p:tgtEl>
                                        <p:attrNameLst>
                                          <p:attrName>ppt_w</p:attrName>
                                        </p:attrNameLst>
                                      </p:cBhvr>
                                      <p:tavLst>
                                        <p:tav tm="0">
                                          <p:val>
                                            <p:fltVal val="0"/>
                                          </p:val>
                                        </p:tav>
                                        <p:tav tm="100000">
                                          <p:val>
                                            <p:strVal val="#ppt_w"/>
                                          </p:val>
                                        </p:tav>
                                      </p:tavLst>
                                    </p:anim>
                                    <p:anim calcmode="lin" valueType="num">
                                      <p:cBhvr>
                                        <p:cTn id="41" dur="500" fill="hold"/>
                                        <p:tgtEl>
                                          <p:spTgt spid="46"/>
                                        </p:tgtEl>
                                        <p:attrNameLst>
                                          <p:attrName>ppt_h</p:attrName>
                                        </p:attrNameLst>
                                      </p:cBhvr>
                                      <p:tavLst>
                                        <p:tav tm="0">
                                          <p:val>
                                            <p:fltVal val="0"/>
                                          </p:val>
                                        </p:tav>
                                        <p:tav tm="100000">
                                          <p:val>
                                            <p:strVal val="#ppt_h"/>
                                          </p:val>
                                        </p:tav>
                                      </p:tavLst>
                                    </p:anim>
                                    <p:animEffect transition="in" filter="fade">
                                      <p:cBhvr>
                                        <p:cTn id="42" dur="500"/>
                                        <p:tgtEl>
                                          <p:spTgt spid="46"/>
                                        </p:tgtEl>
                                      </p:cBhvr>
                                    </p:animEffect>
                                  </p:childTnLst>
                                </p:cTn>
                              </p:par>
                            </p:childTnLst>
                          </p:cTn>
                        </p:par>
                        <p:par>
                          <p:cTn id="43" fill="hold">
                            <p:stCondLst>
                              <p:cond delay="3000"/>
                            </p:stCondLst>
                            <p:childTnLst>
                              <p:par>
                                <p:cTn id="44" presetID="10" presetClass="entr" presetSubtype="0" fill="hold" grpId="0" nodeType="afterEffect">
                                  <p:stCondLst>
                                    <p:cond delay="0"/>
                                  </p:stCondLst>
                                  <p:childTnLst>
                                    <p:set>
                                      <p:cBhvr>
                                        <p:cTn id="45" dur="1" fill="hold">
                                          <p:stCondLst>
                                            <p:cond delay="0"/>
                                          </p:stCondLst>
                                        </p:cTn>
                                        <p:tgtEl>
                                          <p:spTgt spid="49">
                                            <p:txEl>
                                              <p:pRg st="0" end="0"/>
                                            </p:txEl>
                                          </p:spTgt>
                                        </p:tgtEl>
                                        <p:attrNameLst>
                                          <p:attrName>style.visibility</p:attrName>
                                        </p:attrNameLst>
                                      </p:cBhvr>
                                      <p:to>
                                        <p:strVal val="visible"/>
                                      </p:to>
                                    </p:set>
                                    <p:animEffect transition="in" filter="fade">
                                      <p:cBhvr>
                                        <p:cTn id="46" dur="500"/>
                                        <p:tgtEl>
                                          <p:spTgt spid="49">
                                            <p:txEl>
                                              <p:pRg st="0" end="0"/>
                                            </p:txEl>
                                          </p:spTgt>
                                        </p:tgtEl>
                                      </p:cBhvr>
                                    </p:animEffect>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left)">
                                      <p:cBhvr>
                                        <p:cTn id="50" dur="500"/>
                                        <p:tgtEl>
                                          <p:spTgt spid="9"/>
                                        </p:tgtEl>
                                      </p:cBhvr>
                                    </p:animEffect>
                                  </p:childTnLst>
                                </p:cTn>
                              </p:par>
                            </p:childTnLst>
                          </p:cTn>
                        </p:par>
                        <p:par>
                          <p:cTn id="51" fill="hold">
                            <p:stCondLst>
                              <p:cond delay="4000"/>
                            </p:stCondLst>
                            <p:childTnLst>
                              <p:par>
                                <p:cTn id="52" presetID="53" presetClass="entr" presetSubtype="16" fill="hold" nodeType="afterEffect">
                                  <p:stCondLst>
                                    <p:cond delay="0"/>
                                  </p:stCondLst>
                                  <p:childTnLst>
                                    <p:set>
                                      <p:cBhvr>
                                        <p:cTn id="53" dur="1" fill="hold">
                                          <p:stCondLst>
                                            <p:cond delay="0"/>
                                          </p:stCondLst>
                                        </p:cTn>
                                        <p:tgtEl>
                                          <p:spTgt spid="50"/>
                                        </p:tgtEl>
                                        <p:attrNameLst>
                                          <p:attrName>style.visibility</p:attrName>
                                        </p:attrNameLst>
                                      </p:cBhvr>
                                      <p:to>
                                        <p:strVal val="visible"/>
                                      </p:to>
                                    </p:set>
                                    <p:anim calcmode="lin" valueType="num">
                                      <p:cBhvr>
                                        <p:cTn id="54" dur="500" fill="hold"/>
                                        <p:tgtEl>
                                          <p:spTgt spid="50"/>
                                        </p:tgtEl>
                                        <p:attrNameLst>
                                          <p:attrName>ppt_w</p:attrName>
                                        </p:attrNameLst>
                                      </p:cBhvr>
                                      <p:tavLst>
                                        <p:tav tm="0">
                                          <p:val>
                                            <p:fltVal val="0"/>
                                          </p:val>
                                        </p:tav>
                                        <p:tav tm="100000">
                                          <p:val>
                                            <p:strVal val="#ppt_w"/>
                                          </p:val>
                                        </p:tav>
                                      </p:tavLst>
                                    </p:anim>
                                    <p:anim calcmode="lin" valueType="num">
                                      <p:cBhvr>
                                        <p:cTn id="55" dur="500" fill="hold"/>
                                        <p:tgtEl>
                                          <p:spTgt spid="50"/>
                                        </p:tgtEl>
                                        <p:attrNameLst>
                                          <p:attrName>ppt_h</p:attrName>
                                        </p:attrNameLst>
                                      </p:cBhvr>
                                      <p:tavLst>
                                        <p:tav tm="0">
                                          <p:val>
                                            <p:fltVal val="0"/>
                                          </p:val>
                                        </p:tav>
                                        <p:tav tm="100000">
                                          <p:val>
                                            <p:strVal val="#ppt_h"/>
                                          </p:val>
                                        </p:tav>
                                      </p:tavLst>
                                    </p:anim>
                                    <p:animEffect transition="in" filter="fade">
                                      <p:cBhvr>
                                        <p:cTn id="56" dur="500"/>
                                        <p:tgtEl>
                                          <p:spTgt spid="50"/>
                                        </p:tgtEl>
                                      </p:cBhvr>
                                    </p:animEffect>
                                  </p:childTnLst>
                                </p:cTn>
                              </p:par>
                            </p:childTnLst>
                          </p:cTn>
                        </p:par>
                        <p:par>
                          <p:cTn id="57" fill="hold">
                            <p:stCondLst>
                              <p:cond delay="4500"/>
                            </p:stCondLst>
                            <p:childTnLst>
                              <p:par>
                                <p:cTn id="58" presetID="10" presetClass="entr" presetSubtype="0" fill="hold" grpId="0" nodeType="afterEffect">
                                  <p:stCondLst>
                                    <p:cond delay="0"/>
                                  </p:stCondLst>
                                  <p:childTnLst>
                                    <p:set>
                                      <p:cBhvr>
                                        <p:cTn id="59" dur="1" fill="hold">
                                          <p:stCondLst>
                                            <p:cond delay="0"/>
                                          </p:stCondLst>
                                        </p:cTn>
                                        <p:tgtEl>
                                          <p:spTgt spid="53">
                                            <p:txEl>
                                              <p:pRg st="0" end="0"/>
                                            </p:txEl>
                                          </p:spTgt>
                                        </p:tgtEl>
                                        <p:attrNameLst>
                                          <p:attrName>style.visibility</p:attrName>
                                        </p:attrNameLst>
                                      </p:cBhvr>
                                      <p:to>
                                        <p:strVal val="visible"/>
                                      </p:to>
                                    </p:set>
                                    <p:animEffect transition="in" filter="fade">
                                      <p:cBhvr>
                                        <p:cTn id="60" dur="500"/>
                                        <p:tgtEl>
                                          <p:spTgt spid="53">
                                            <p:txEl>
                                              <p:pRg st="0" end="0"/>
                                            </p:txEl>
                                          </p:spTgt>
                                        </p:tgtEl>
                                      </p:cBhvr>
                                    </p:animEffect>
                                  </p:childTnLst>
                                </p:cTn>
                              </p:par>
                            </p:childTnLst>
                          </p:cTn>
                        </p:par>
                        <p:par>
                          <p:cTn id="61" fill="hold">
                            <p:stCondLst>
                              <p:cond delay="5000"/>
                            </p:stCondLst>
                            <p:childTnLst>
                              <p:par>
                                <p:cTn id="62" presetID="22" presetClass="entr" presetSubtype="8" fill="hold" grpId="0"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wipe(left)">
                                      <p:cBhvr>
                                        <p:cTn id="6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P spid="45" grpId="0" build="p"/>
      <p:bldP spid="49" grpId="0" build="p"/>
      <p:bldP spid="5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F137F52-CFB4-4E63-A2F7-835B30F78C7F}"/>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15</a:t>
            </a:fld>
            <a:endParaRPr lang="en-US">
              <a:solidFill>
                <a:prstClr val="black">
                  <a:tint val="75000"/>
                </a:prstClr>
              </a:solidFill>
            </a:endParaRPr>
          </a:p>
        </p:txBody>
      </p:sp>
      <p:pic>
        <p:nvPicPr>
          <p:cNvPr id="3" name="图片 2">
            <a:extLst>
              <a:ext uri="{FF2B5EF4-FFF2-40B4-BE49-F238E27FC236}">
                <a16:creationId xmlns:a16="http://schemas.microsoft.com/office/drawing/2014/main" id="{DDD1572D-DDBD-42F5-81C6-2BC7B8D91FCA}"/>
              </a:ext>
            </a:extLst>
          </p:cNvPr>
          <p:cNvPicPr>
            <a:picLocks noChangeAspect="1"/>
          </p:cNvPicPr>
          <p:nvPr/>
        </p:nvPicPr>
        <p:blipFill>
          <a:blip r:embed="rId2"/>
          <a:stretch>
            <a:fillRect/>
          </a:stretch>
        </p:blipFill>
        <p:spPr>
          <a:xfrm>
            <a:off x="202975" y="253881"/>
            <a:ext cx="8738049" cy="4635738"/>
          </a:xfrm>
          <a:prstGeom prst="rect">
            <a:avLst/>
          </a:prstGeom>
        </p:spPr>
      </p:pic>
    </p:spTree>
    <p:extLst>
      <p:ext uri="{BB962C8B-B14F-4D97-AF65-F5344CB8AC3E}">
        <p14:creationId xmlns:p14="http://schemas.microsoft.com/office/powerpoint/2010/main" val="5723474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信道（</a:t>
            </a:r>
            <a:r>
              <a:rPr lang="en-US" altLang="zh-CN" sz="2000" b="1" dirty="0">
                <a:solidFill>
                  <a:schemeClr val="tx1">
                    <a:lumMod val="65000"/>
                    <a:lumOff val="35000"/>
                  </a:schemeClr>
                </a:solidFill>
                <a:latin typeface="+mn-ea"/>
              </a:rPr>
              <a:t>Channel</a:t>
            </a:r>
            <a:r>
              <a:rPr lang="zh-CN" altLang="en-US" sz="2000" b="1" dirty="0">
                <a:solidFill>
                  <a:schemeClr val="tx1">
                    <a:lumMod val="65000"/>
                    <a:lumOff val="35000"/>
                  </a:schemeClr>
                </a:solidFill>
                <a:latin typeface="+mn-ea"/>
              </a:rPr>
              <a:t>）</a:t>
            </a:r>
            <a:endParaRPr lang="en-US" altLang="zh-CN" sz="2000" b="1" dirty="0">
              <a:solidFill>
                <a:schemeClr val="tx1">
                  <a:lumMod val="65000"/>
                  <a:lumOff val="35000"/>
                </a:schemeClr>
              </a:solidFill>
              <a:latin typeface="+mn-ea"/>
            </a:endParaRPr>
          </a:p>
        </p:txBody>
      </p:sp>
      <p:grpSp>
        <p:nvGrpSpPr>
          <p:cNvPr id="63" name="组合 62"/>
          <p:cNvGrpSpPr/>
          <p:nvPr/>
        </p:nvGrpSpPr>
        <p:grpSpPr>
          <a:xfrm>
            <a:off x="1457952" y="1165384"/>
            <a:ext cx="6228098" cy="1282133"/>
            <a:chOff x="8121873" y="2010009"/>
            <a:chExt cx="1739454" cy="1412819"/>
          </a:xfrm>
        </p:grpSpPr>
        <p:sp>
          <p:nvSpPr>
            <p:cNvPr id="64" name="圆角矩形 63"/>
            <p:cNvSpPr/>
            <p:nvPr/>
          </p:nvSpPr>
          <p:spPr>
            <a:xfrm>
              <a:off x="81218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65" name="圆角矩形 64"/>
            <p:cNvSpPr/>
            <p:nvPr/>
          </p:nvSpPr>
          <p:spPr>
            <a:xfrm>
              <a:off x="8147445" y="2102827"/>
              <a:ext cx="1688298" cy="1227176"/>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sp>
        <p:nvSpPr>
          <p:cNvPr id="68" name="文本框 11"/>
          <p:cNvSpPr txBox="1"/>
          <p:nvPr/>
        </p:nvSpPr>
        <p:spPr bwMode="auto">
          <a:xfrm>
            <a:off x="1786270" y="1419854"/>
            <a:ext cx="5499338" cy="1013867"/>
          </a:xfrm>
          <a:prstGeom prst="rect">
            <a:avLst/>
          </a:prstGeom>
          <a:noFill/>
        </p:spPr>
        <p:txBody>
          <a:bodyPr wrap="square" lIns="68580" tIns="34290" rIns="68580" bIns="34290">
            <a:spAutoFit/>
          </a:bodyPr>
          <a:lstStyle/>
          <a:p>
            <a:pPr algn="just">
              <a:lnSpc>
                <a:spcPct val="120000"/>
              </a:lnSpc>
            </a:pPr>
            <a:r>
              <a:rPr lang="zh-CN" altLang="en-US" dirty="0">
                <a:solidFill>
                  <a:schemeClr val="tx1">
                    <a:lumMod val="65000"/>
                    <a:lumOff val="35000"/>
                  </a:schemeClr>
                </a:solidFill>
              </a:rPr>
              <a:t>与迄今为止那些使用单一区块链的系统相比，</a:t>
            </a:r>
            <a:r>
              <a:rPr lang="en-US" altLang="zh-CN" dirty="0">
                <a:solidFill>
                  <a:schemeClr val="tx1">
                    <a:lumMod val="65000"/>
                    <a:lumOff val="35000"/>
                  </a:schemeClr>
                </a:solidFill>
              </a:rPr>
              <a:t>Fabric</a:t>
            </a:r>
            <a:r>
              <a:rPr lang="zh-CN" altLang="en-US" dirty="0">
                <a:solidFill>
                  <a:schemeClr val="tx1">
                    <a:lumMod val="65000"/>
                    <a:lumOff val="35000"/>
                  </a:schemeClr>
                </a:solidFill>
              </a:rPr>
              <a:t>网络实际上可以支持多条区块链连接到同一个排序服务上。每条这样的区块链叫做信道。</a:t>
            </a:r>
          </a:p>
          <a:p>
            <a:pPr algn="just">
              <a:lnSpc>
                <a:spcPct val="120000"/>
              </a:lnSpc>
            </a:pPr>
            <a:endParaRPr lang="en-US" altLang="zh-CN" sz="1000" dirty="0">
              <a:solidFill>
                <a:schemeClr val="tx1">
                  <a:lumMod val="65000"/>
                  <a:lumOff val="35000"/>
                </a:schemeClr>
              </a:solidFill>
              <a:latin typeface="微软雅黑" pitchFamily="34" charset="-122"/>
              <a:ea typeface="微软雅黑" pitchFamily="34" charset="-122"/>
            </a:endParaRPr>
          </a:p>
        </p:txBody>
      </p:sp>
      <p:grpSp>
        <p:nvGrpSpPr>
          <p:cNvPr id="69" name="组合 68"/>
          <p:cNvGrpSpPr/>
          <p:nvPr/>
        </p:nvGrpSpPr>
        <p:grpSpPr>
          <a:xfrm>
            <a:off x="3821399" y="2836693"/>
            <a:ext cx="593418" cy="593418"/>
            <a:chOff x="3237545" y="4561747"/>
            <a:chExt cx="1146960" cy="1146960"/>
          </a:xfrm>
        </p:grpSpPr>
        <p:sp>
          <p:nvSpPr>
            <p:cNvPr id="70" name="圆角矩形 69"/>
            <p:cNvSpPr/>
            <p:nvPr/>
          </p:nvSpPr>
          <p:spPr>
            <a:xfrm>
              <a:off x="3237545" y="4561747"/>
              <a:ext cx="1146960" cy="1146960"/>
            </a:xfrm>
            <a:prstGeom prst="roundRect">
              <a:avLst>
                <a:gd name="adj" fmla="val 50000"/>
              </a:avLst>
            </a:prstGeom>
            <a:solidFill>
              <a:schemeClr val="accent1"/>
            </a:soli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71" name="圆角矩形 70"/>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72" name="组合 71"/>
          <p:cNvGrpSpPr/>
          <p:nvPr/>
        </p:nvGrpSpPr>
        <p:grpSpPr>
          <a:xfrm>
            <a:off x="4735549" y="2836693"/>
            <a:ext cx="593418" cy="593418"/>
            <a:chOff x="3237545" y="4561747"/>
            <a:chExt cx="1146960" cy="1146960"/>
          </a:xfrm>
        </p:grpSpPr>
        <p:sp>
          <p:nvSpPr>
            <p:cNvPr id="73" name="圆角矩形 72"/>
            <p:cNvSpPr/>
            <p:nvPr/>
          </p:nvSpPr>
          <p:spPr>
            <a:xfrm>
              <a:off x="3237545" y="4561747"/>
              <a:ext cx="1146960" cy="1146960"/>
            </a:xfrm>
            <a:prstGeom prst="roundRect">
              <a:avLst>
                <a:gd name="adj" fmla="val 50000"/>
              </a:avLst>
            </a:prstGeom>
            <a:solidFill>
              <a:srgbClr val="595959"/>
            </a:soli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74" name="圆角矩形 73"/>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75" name="组合 74"/>
          <p:cNvGrpSpPr/>
          <p:nvPr/>
        </p:nvGrpSpPr>
        <p:grpSpPr>
          <a:xfrm>
            <a:off x="3821399" y="3751093"/>
            <a:ext cx="593418" cy="593418"/>
            <a:chOff x="3237545" y="4561747"/>
            <a:chExt cx="1146960" cy="1146960"/>
          </a:xfrm>
        </p:grpSpPr>
        <p:sp>
          <p:nvSpPr>
            <p:cNvPr id="76" name="圆角矩形 75"/>
            <p:cNvSpPr/>
            <p:nvPr/>
          </p:nvSpPr>
          <p:spPr>
            <a:xfrm>
              <a:off x="3237545" y="4561747"/>
              <a:ext cx="1146960" cy="1146960"/>
            </a:xfrm>
            <a:prstGeom prst="roundRect">
              <a:avLst>
                <a:gd name="adj" fmla="val 50000"/>
              </a:avLst>
            </a:prstGeom>
            <a:solidFill>
              <a:srgbClr val="0070C0"/>
            </a:soli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77" name="圆角矩形 76"/>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78" name="组合 77"/>
          <p:cNvGrpSpPr/>
          <p:nvPr/>
        </p:nvGrpSpPr>
        <p:grpSpPr>
          <a:xfrm>
            <a:off x="4735549" y="3751093"/>
            <a:ext cx="593418" cy="593418"/>
            <a:chOff x="3237545" y="4561747"/>
            <a:chExt cx="1146960" cy="1146960"/>
          </a:xfrm>
        </p:grpSpPr>
        <p:sp>
          <p:nvSpPr>
            <p:cNvPr id="79" name="圆角矩形 78"/>
            <p:cNvSpPr/>
            <p:nvPr/>
          </p:nvSpPr>
          <p:spPr>
            <a:xfrm>
              <a:off x="3237545" y="4561747"/>
              <a:ext cx="1146960" cy="1146960"/>
            </a:xfrm>
            <a:prstGeom prst="roundRect">
              <a:avLst>
                <a:gd name="adj" fmla="val 50000"/>
              </a:avLst>
            </a:prstGeom>
            <a:solidFill>
              <a:schemeClr val="accent4"/>
            </a:solidFill>
            <a:ln w="2540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80" name="圆角矩形 79"/>
            <p:cNvSpPr/>
            <p:nvPr/>
          </p:nvSpPr>
          <p:spPr>
            <a:xfrm>
              <a:off x="3351014" y="4675216"/>
              <a:ext cx="920023" cy="920023"/>
            </a:xfrm>
            <a:prstGeom prst="roundRect">
              <a:avLst>
                <a:gd name="adj" fmla="val 5000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93" name="组合 92"/>
          <p:cNvGrpSpPr/>
          <p:nvPr/>
        </p:nvGrpSpPr>
        <p:grpSpPr>
          <a:xfrm>
            <a:off x="4004726" y="3043447"/>
            <a:ext cx="226765" cy="182696"/>
            <a:chOff x="2702739" y="3017462"/>
            <a:chExt cx="535636" cy="431545"/>
          </a:xfrm>
          <a:solidFill>
            <a:schemeClr val="accent1"/>
          </a:solidFill>
        </p:grpSpPr>
        <p:sp>
          <p:nvSpPr>
            <p:cNvPr id="94" name="Freeform 45"/>
            <p:cNvSpPr>
              <a:spLocks/>
            </p:cNvSpPr>
            <p:nvPr/>
          </p:nvSpPr>
          <p:spPr bwMode="auto">
            <a:xfrm>
              <a:off x="2772133" y="3189864"/>
              <a:ext cx="176739" cy="35782"/>
            </a:xfrm>
            <a:custGeom>
              <a:avLst/>
              <a:gdLst>
                <a:gd name="T0" fmla="*/ 63 w 69"/>
                <a:gd name="T1" fmla="*/ 14 h 14"/>
                <a:gd name="T2" fmla="*/ 7 w 69"/>
                <a:gd name="T3" fmla="*/ 14 h 14"/>
                <a:gd name="T4" fmla="*/ 0 w 69"/>
                <a:gd name="T5" fmla="*/ 7 h 14"/>
                <a:gd name="T6" fmla="*/ 7 w 69"/>
                <a:gd name="T7" fmla="*/ 0 h 14"/>
                <a:gd name="T8" fmla="*/ 63 w 69"/>
                <a:gd name="T9" fmla="*/ 0 h 14"/>
                <a:gd name="T10" fmla="*/ 69 w 69"/>
                <a:gd name="T11" fmla="*/ 7 h 14"/>
                <a:gd name="T12" fmla="*/ 63 w 6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9" h="14">
                  <a:moveTo>
                    <a:pt x="63" y="14"/>
                  </a:moveTo>
                  <a:cubicBezTo>
                    <a:pt x="7" y="14"/>
                    <a:pt x="7" y="14"/>
                    <a:pt x="7" y="14"/>
                  </a:cubicBezTo>
                  <a:cubicBezTo>
                    <a:pt x="3" y="14"/>
                    <a:pt x="0" y="11"/>
                    <a:pt x="0" y="7"/>
                  </a:cubicBezTo>
                  <a:cubicBezTo>
                    <a:pt x="0" y="3"/>
                    <a:pt x="3" y="0"/>
                    <a:pt x="7" y="0"/>
                  </a:cubicBezTo>
                  <a:cubicBezTo>
                    <a:pt x="63" y="0"/>
                    <a:pt x="63" y="0"/>
                    <a:pt x="63" y="0"/>
                  </a:cubicBezTo>
                  <a:cubicBezTo>
                    <a:pt x="66" y="0"/>
                    <a:pt x="69" y="3"/>
                    <a:pt x="69" y="7"/>
                  </a:cubicBezTo>
                  <a:cubicBezTo>
                    <a:pt x="69" y="11"/>
                    <a:pt x="66" y="14"/>
                    <a:pt x="6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95" name="Freeform 46"/>
            <p:cNvSpPr>
              <a:spLocks/>
            </p:cNvSpPr>
            <p:nvPr/>
          </p:nvSpPr>
          <p:spPr bwMode="auto">
            <a:xfrm>
              <a:off x="2792734" y="3194201"/>
              <a:ext cx="35782" cy="72647"/>
            </a:xfrm>
            <a:custGeom>
              <a:avLst/>
              <a:gdLst>
                <a:gd name="T0" fmla="*/ 7 w 14"/>
                <a:gd name="T1" fmla="*/ 28 h 28"/>
                <a:gd name="T2" fmla="*/ 0 w 14"/>
                <a:gd name="T3" fmla="*/ 21 h 28"/>
                <a:gd name="T4" fmla="*/ 0 w 14"/>
                <a:gd name="T5" fmla="*/ 7 h 28"/>
                <a:gd name="T6" fmla="*/ 7 w 14"/>
                <a:gd name="T7" fmla="*/ 0 h 28"/>
                <a:gd name="T8" fmla="*/ 14 w 14"/>
                <a:gd name="T9" fmla="*/ 7 h 28"/>
                <a:gd name="T10" fmla="*/ 14 w 14"/>
                <a:gd name="T11" fmla="*/ 21 h 28"/>
                <a:gd name="T12" fmla="*/ 7 w 14"/>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4" h="28">
                  <a:moveTo>
                    <a:pt x="7" y="28"/>
                  </a:moveTo>
                  <a:cubicBezTo>
                    <a:pt x="3" y="28"/>
                    <a:pt x="0" y="25"/>
                    <a:pt x="0" y="21"/>
                  </a:cubicBezTo>
                  <a:cubicBezTo>
                    <a:pt x="0" y="7"/>
                    <a:pt x="0" y="7"/>
                    <a:pt x="0" y="7"/>
                  </a:cubicBezTo>
                  <a:cubicBezTo>
                    <a:pt x="0" y="3"/>
                    <a:pt x="3" y="0"/>
                    <a:pt x="7" y="0"/>
                  </a:cubicBezTo>
                  <a:cubicBezTo>
                    <a:pt x="11" y="0"/>
                    <a:pt x="14" y="3"/>
                    <a:pt x="14" y="7"/>
                  </a:cubicBezTo>
                  <a:cubicBezTo>
                    <a:pt x="14" y="21"/>
                    <a:pt x="14" y="21"/>
                    <a:pt x="14" y="21"/>
                  </a:cubicBezTo>
                  <a:cubicBezTo>
                    <a:pt x="14" y="25"/>
                    <a:pt x="11" y="28"/>
                    <a:pt x="7"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96" name="Freeform 47"/>
            <p:cNvSpPr>
              <a:spLocks/>
            </p:cNvSpPr>
            <p:nvPr/>
          </p:nvSpPr>
          <p:spPr bwMode="auto">
            <a:xfrm>
              <a:off x="2836106" y="3194201"/>
              <a:ext cx="33613" cy="72647"/>
            </a:xfrm>
            <a:custGeom>
              <a:avLst/>
              <a:gdLst>
                <a:gd name="T0" fmla="*/ 7 w 13"/>
                <a:gd name="T1" fmla="*/ 28 h 28"/>
                <a:gd name="T2" fmla="*/ 0 w 13"/>
                <a:gd name="T3" fmla="*/ 21 h 28"/>
                <a:gd name="T4" fmla="*/ 0 w 13"/>
                <a:gd name="T5" fmla="*/ 7 h 28"/>
                <a:gd name="T6" fmla="*/ 7 w 13"/>
                <a:gd name="T7" fmla="*/ 0 h 28"/>
                <a:gd name="T8" fmla="*/ 13 w 13"/>
                <a:gd name="T9" fmla="*/ 7 h 28"/>
                <a:gd name="T10" fmla="*/ 13 w 13"/>
                <a:gd name="T11" fmla="*/ 21 h 28"/>
                <a:gd name="T12" fmla="*/ 7 w 1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3" h="28">
                  <a:moveTo>
                    <a:pt x="7" y="28"/>
                  </a:moveTo>
                  <a:cubicBezTo>
                    <a:pt x="3" y="28"/>
                    <a:pt x="0" y="25"/>
                    <a:pt x="0" y="21"/>
                  </a:cubicBezTo>
                  <a:cubicBezTo>
                    <a:pt x="0" y="7"/>
                    <a:pt x="0" y="7"/>
                    <a:pt x="0" y="7"/>
                  </a:cubicBezTo>
                  <a:cubicBezTo>
                    <a:pt x="0" y="3"/>
                    <a:pt x="3" y="0"/>
                    <a:pt x="7" y="0"/>
                  </a:cubicBezTo>
                  <a:cubicBezTo>
                    <a:pt x="10" y="0"/>
                    <a:pt x="13" y="3"/>
                    <a:pt x="13" y="7"/>
                  </a:cubicBezTo>
                  <a:cubicBezTo>
                    <a:pt x="13" y="21"/>
                    <a:pt x="13" y="21"/>
                    <a:pt x="13" y="21"/>
                  </a:cubicBezTo>
                  <a:cubicBezTo>
                    <a:pt x="13" y="25"/>
                    <a:pt x="10" y="28"/>
                    <a:pt x="7"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97" name="Freeform 48"/>
            <p:cNvSpPr>
              <a:spLocks noEditPoints="1"/>
            </p:cNvSpPr>
            <p:nvPr/>
          </p:nvSpPr>
          <p:spPr bwMode="auto">
            <a:xfrm>
              <a:off x="2920680" y="3133481"/>
              <a:ext cx="101923" cy="148547"/>
            </a:xfrm>
            <a:custGeom>
              <a:avLst/>
              <a:gdLst>
                <a:gd name="T0" fmla="*/ 20 w 40"/>
                <a:gd name="T1" fmla="*/ 58 h 58"/>
                <a:gd name="T2" fmla="*/ 0 w 40"/>
                <a:gd name="T3" fmla="*/ 38 h 58"/>
                <a:gd name="T4" fmla="*/ 0 w 40"/>
                <a:gd name="T5" fmla="*/ 20 h 58"/>
                <a:gd name="T6" fmla="*/ 20 w 40"/>
                <a:gd name="T7" fmla="*/ 0 h 58"/>
                <a:gd name="T8" fmla="*/ 40 w 40"/>
                <a:gd name="T9" fmla="*/ 20 h 58"/>
                <a:gd name="T10" fmla="*/ 40 w 40"/>
                <a:gd name="T11" fmla="*/ 38 h 58"/>
                <a:gd name="T12" fmla="*/ 20 w 40"/>
                <a:gd name="T13" fmla="*/ 58 h 58"/>
                <a:gd name="T14" fmla="*/ 20 w 40"/>
                <a:gd name="T15" fmla="*/ 13 h 58"/>
                <a:gd name="T16" fmla="*/ 14 w 40"/>
                <a:gd name="T17" fmla="*/ 20 h 58"/>
                <a:gd name="T18" fmla="*/ 14 w 40"/>
                <a:gd name="T19" fmla="*/ 38 h 58"/>
                <a:gd name="T20" fmla="*/ 20 w 40"/>
                <a:gd name="T21" fmla="*/ 45 h 58"/>
                <a:gd name="T22" fmla="*/ 27 w 40"/>
                <a:gd name="T23" fmla="*/ 38 h 58"/>
                <a:gd name="T24" fmla="*/ 27 w 40"/>
                <a:gd name="T25" fmla="*/ 20 h 58"/>
                <a:gd name="T26" fmla="*/ 20 w 40"/>
                <a:gd name="T2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58">
                  <a:moveTo>
                    <a:pt x="20" y="58"/>
                  </a:moveTo>
                  <a:cubicBezTo>
                    <a:pt x="9" y="58"/>
                    <a:pt x="0" y="49"/>
                    <a:pt x="0" y="38"/>
                  </a:cubicBezTo>
                  <a:cubicBezTo>
                    <a:pt x="0" y="20"/>
                    <a:pt x="0" y="20"/>
                    <a:pt x="0" y="20"/>
                  </a:cubicBezTo>
                  <a:cubicBezTo>
                    <a:pt x="0" y="9"/>
                    <a:pt x="9" y="0"/>
                    <a:pt x="20" y="0"/>
                  </a:cubicBezTo>
                  <a:cubicBezTo>
                    <a:pt x="31" y="0"/>
                    <a:pt x="40" y="9"/>
                    <a:pt x="40" y="20"/>
                  </a:cubicBezTo>
                  <a:cubicBezTo>
                    <a:pt x="40" y="38"/>
                    <a:pt x="40" y="38"/>
                    <a:pt x="40" y="38"/>
                  </a:cubicBezTo>
                  <a:cubicBezTo>
                    <a:pt x="40" y="49"/>
                    <a:pt x="31" y="58"/>
                    <a:pt x="20" y="58"/>
                  </a:cubicBezTo>
                  <a:close/>
                  <a:moveTo>
                    <a:pt x="20" y="13"/>
                  </a:moveTo>
                  <a:cubicBezTo>
                    <a:pt x="17" y="13"/>
                    <a:pt x="14" y="16"/>
                    <a:pt x="14" y="20"/>
                  </a:cubicBezTo>
                  <a:cubicBezTo>
                    <a:pt x="14" y="38"/>
                    <a:pt x="14" y="38"/>
                    <a:pt x="14" y="38"/>
                  </a:cubicBezTo>
                  <a:cubicBezTo>
                    <a:pt x="14" y="42"/>
                    <a:pt x="17" y="45"/>
                    <a:pt x="20" y="45"/>
                  </a:cubicBezTo>
                  <a:cubicBezTo>
                    <a:pt x="24" y="45"/>
                    <a:pt x="27" y="42"/>
                    <a:pt x="27" y="38"/>
                  </a:cubicBezTo>
                  <a:cubicBezTo>
                    <a:pt x="27" y="20"/>
                    <a:pt x="27" y="20"/>
                    <a:pt x="27" y="20"/>
                  </a:cubicBezTo>
                  <a:cubicBezTo>
                    <a:pt x="27" y="16"/>
                    <a:pt x="24" y="13"/>
                    <a:pt x="2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98" name="Freeform 49"/>
            <p:cNvSpPr>
              <a:spLocks noEditPoints="1"/>
            </p:cNvSpPr>
            <p:nvPr/>
          </p:nvSpPr>
          <p:spPr bwMode="auto">
            <a:xfrm>
              <a:off x="2702739" y="3017462"/>
              <a:ext cx="535636" cy="431545"/>
            </a:xfrm>
            <a:custGeom>
              <a:avLst/>
              <a:gdLst>
                <a:gd name="T0" fmla="*/ 200 w 209"/>
                <a:gd name="T1" fmla="*/ 140 h 168"/>
                <a:gd name="T2" fmla="*/ 159 w 209"/>
                <a:gd name="T3" fmla="*/ 114 h 168"/>
                <a:gd name="T4" fmla="*/ 148 w 209"/>
                <a:gd name="T5" fmla="*/ 112 h 168"/>
                <a:gd name="T6" fmla="*/ 144 w 209"/>
                <a:gd name="T7" fmla="*/ 113 h 168"/>
                <a:gd name="T8" fmla="*/ 137 w 209"/>
                <a:gd name="T9" fmla="*/ 109 h 168"/>
                <a:gd name="T10" fmla="*/ 144 w 209"/>
                <a:gd name="T11" fmla="*/ 60 h 168"/>
                <a:gd name="T12" fmla="*/ 60 w 209"/>
                <a:gd name="T13" fmla="*/ 9 h 168"/>
                <a:gd name="T14" fmla="*/ 9 w 209"/>
                <a:gd name="T15" fmla="*/ 92 h 168"/>
                <a:gd name="T16" fmla="*/ 93 w 209"/>
                <a:gd name="T17" fmla="*/ 143 h 168"/>
                <a:gd name="T18" fmla="*/ 129 w 209"/>
                <a:gd name="T19" fmla="*/ 121 h 168"/>
                <a:gd name="T20" fmla="*/ 136 w 209"/>
                <a:gd name="T21" fmla="*/ 125 h 168"/>
                <a:gd name="T22" fmla="*/ 143 w 209"/>
                <a:gd name="T23" fmla="*/ 139 h 168"/>
                <a:gd name="T24" fmla="*/ 183 w 209"/>
                <a:gd name="T25" fmla="*/ 165 h 168"/>
                <a:gd name="T26" fmla="*/ 195 w 209"/>
                <a:gd name="T27" fmla="*/ 167 h 168"/>
                <a:gd name="T28" fmla="*/ 204 w 209"/>
                <a:gd name="T29" fmla="*/ 161 h 168"/>
                <a:gd name="T30" fmla="*/ 200 w 209"/>
                <a:gd name="T31" fmla="*/ 140 h 168"/>
                <a:gd name="T32" fmla="*/ 90 w 209"/>
                <a:gd name="T33" fmla="*/ 131 h 168"/>
                <a:gd name="T34" fmla="*/ 22 w 209"/>
                <a:gd name="T35" fmla="*/ 89 h 168"/>
                <a:gd name="T36" fmla="*/ 63 w 209"/>
                <a:gd name="T37" fmla="*/ 21 h 168"/>
                <a:gd name="T38" fmla="*/ 131 w 209"/>
                <a:gd name="T39" fmla="*/ 63 h 168"/>
                <a:gd name="T40" fmla="*/ 90 w 209"/>
                <a:gd name="T41" fmla="*/ 13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9" h="168">
                  <a:moveTo>
                    <a:pt x="200" y="140"/>
                  </a:moveTo>
                  <a:cubicBezTo>
                    <a:pt x="159" y="114"/>
                    <a:pt x="159" y="114"/>
                    <a:pt x="159" y="114"/>
                  </a:cubicBezTo>
                  <a:cubicBezTo>
                    <a:pt x="156" y="111"/>
                    <a:pt x="152" y="111"/>
                    <a:pt x="148" y="112"/>
                  </a:cubicBezTo>
                  <a:cubicBezTo>
                    <a:pt x="146" y="112"/>
                    <a:pt x="145" y="113"/>
                    <a:pt x="144" y="113"/>
                  </a:cubicBezTo>
                  <a:cubicBezTo>
                    <a:pt x="137" y="109"/>
                    <a:pt x="137" y="109"/>
                    <a:pt x="137" y="109"/>
                  </a:cubicBezTo>
                  <a:cubicBezTo>
                    <a:pt x="145" y="94"/>
                    <a:pt x="148" y="77"/>
                    <a:pt x="144" y="60"/>
                  </a:cubicBezTo>
                  <a:cubicBezTo>
                    <a:pt x="135" y="22"/>
                    <a:pt x="97" y="0"/>
                    <a:pt x="60" y="9"/>
                  </a:cubicBezTo>
                  <a:cubicBezTo>
                    <a:pt x="23" y="18"/>
                    <a:pt x="0" y="55"/>
                    <a:pt x="9" y="92"/>
                  </a:cubicBezTo>
                  <a:cubicBezTo>
                    <a:pt x="18" y="129"/>
                    <a:pt x="56" y="152"/>
                    <a:pt x="93" y="143"/>
                  </a:cubicBezTo>
                  <a:cubicBezTo>
                    <a:pt x="108" y="140"/>
                    <a:pt x="120" y="132"/>
                    <a:pt x="129" y="121"/>
                  </a:cubicBezTo>
                  <a:cubicBezTo>
                    <a:pt x="136" y="125"/>
                    <a:pt x="136" y="125"/>
                    <a:pt x="136" y="125"/>
                  </a:cubicBezTo>
                  <a:cubicBezTo>
                    <a:pt x="136" y="131"/>
                    <a:pt x="138" y="136"/>
                    <a:pt x="143" y="139"/>
                  </a:cubicBezTo>
                  <a:cubicBezTo>
                    <a:pt x="183" y="165"/>
                    <a:pt x="183" y="165"/>
                    <a:pt x="183" y="165"/>
                  </a:cubicBezTo>
                  <a:cubicBezTo>
                    <a:pt x="187" y="168"/>
                    <a:pt x="191" y="168"/>
                    <a:pt x="195" y="167"/>
                  </a:cubicBezTo>
                  <a:cubicBezTo>
                    <a:pt x="199" y="166"/>
                    <a:pt x="202" y="164"/>
                    <a:pt x="204" y="161"/>
                  </a:cubicBezTo>
                  <a:cubicBezTo>
                    <a:pt x="209" y="154"/>
                    <a:pt x="207" y="144"/>
                    <a:pt x="200" y="140"/>
                  </a:cubicBezTo>
                  <a:close/>
                  <a:moveTo>
                    <a:pt x="90" y="131"/>
                  </a:moveTo>
                  <a:cubicBezTo>
                    <a:pt x="60" y="138"/>
                    <a:pt x="29" y="120"/>
                    <a:pt x="22" y="89"/>
                  </a:cubicBezTo>
                  <a:cubicBezTo>
                    <a:pt x="14" y="59"/>
                    <a:pt x="33" y="28"/>
                    <a:pt x="63" y="21"/>
                  </a:cubicBezTo>
                  <a:cubicBezTo>
                    <a:pt x="94" y="14"/>
                    <a:pt x="124" y="32"/>
                    <a:pt x="131" y="63"/>
                  </a:cubicBezTo>
                  <a:cubicBezTo>
                    <a:pt x="139" y="93"/>
                    <a:pt x="120" y="123"/>
                    <a:pt x="90"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grpSp>
      <p:grpSp>
        <p:nvGrpSpPr>
          <p:cNvPr id="99" name="组合 98"/>
          <p:cNvGrpSpPr/>
          <p:nvPr/>
        </p:nvGrpSpPr>
        <p:grpSpPr>
          <a:xfrm>
            <a:off x="4934244" y="3057551"/>
            <a:ext cx="229061" cy="164794"/>
            <a:chOff x="3820635" y="3071676"/>
            <a:chExt cx="541058" cy="389258"/>
          </a:xfrm>
          <a:solidFill>
            <a:schemeClr val="accent2"/>
          </a:solidFill>
        </p:grpSpPr>
        <p:sp>
          <p:nvSpPr>
            <p:cNvPr id="100" name="Freeform 226"/>
            <p:cNvSpPr>
              <a:spLocks noEditPoints="1"/>
            </p:cNvSpPr>
            <p:nvPr/>
          </p:nvSpPr>
          <p:spPr bwMode="auto">
            <a:xfrm>
              <a:off x="3820635" y="3071676"/>
              <a:ext cx="438051" cy="389258"/>
            </a:xfrm>
            <a:custGeom>
              <a:avLst/>
              <a:gdLst>
                <a:gd name="T0" fmla="*/ 166 w 171"/>
                <a:gd name="T1" fmla="*/ 0 h 152"/>
                <a:gd name="T2" fmla="*/ 6 w 171"/>
                <a:gd name="T3" fmla="*/ 0 h 152"/>
                <a:gd name="T4" fmla="*/ 0 w 171"/>
                <a:gd name="T5" fmla="*/ 6 h 152"/>
                <a:gd name="T6" fmla="*/ 0 w 171"/>
                <a:gd name="T7" fmla="*/ 147 h 152"/>
                <a:gd name="T8" fmla="*/ 6 w 171"/>
                <a:gd name="T9" fmla="*/ 152 h 152"/>
                <a:gd name="T10" fmla="*/ 166 w 171"/>
                <a:gd name="T11" fmla="*/ 152 h 152"/>
                <a:gd name="T12" fmla="*/ 171 w 171"/>
                <a:gd name="T13" fmla="*/ 147 h 152"/>
                <a:gd name="T14" fmla="*/ 171 w 171"/>
                <a:gd name="T15" fmla="*/ 6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6" y="0"/>
                    <a:pt x="6" y="0"/>
                    <a:pt x="6" y="0"/>
                  </a:cubicBezTo>
                  <a:cubicBezTo>
                    <a:pt x="3" y="0"/>
                    <a:pt x="0" y="3"/>
                    <a:pt x="0" y="6"/>
                  </a:cubicBezTo>
                  <a:cubicBezTo>
                    <a:pt x="0" y="147"/>
                    <a:pt x="0" y="147"/>
                    <a:pt x="0" y="147"/>
                  </a:cubicBezTo>
                  <a:cubicBezTo>
                    <a:pt x="0" y="150"/>
                    <a:pt x="3" y="152"/>
                    <a:pt x="6" y="152"/>
                  </a:cubicBezTo>
                  <a:cubicBezTo>
                    <a:pt x="166" y="152"/>
                    <a:pt x="166" y="152"/>
                    <a:pt x="166" y="152"/>
                  </a:cubicBezTo>
                  <a:cubicBezTo>
                    <a:pt x="169" y="152"/>
                    <a:pt x="171" y="150"/>
                    <a:pt x="171" y="147"/>
                  </a:cubicBezTo>
                  <a:cubicBezTo>
                    <a:pt x="171" y="6"/>
                    <a:pt x="171" y="6"/>
                    <a:pt x="171" y="6"/>
                  </a:cubicBezTo>
                  <a:cubicBezTo>
                    <a:pt x="171" y="3"/>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1" name="Freeform 227"/>
            <p:cNvSpPr>
              <a:spLocks/>
            </p:cNvSpPr>
            <p:nvPr/>
          </p:nvSpPr>
          <p:spPr bwMode="auto">
            <a:xfrm>
              <a:off x="4117729" y="3336242"/>
              <a:ext cx="41203" cy="40119"/>
            </a:xfrm>
            <a:custGeom>
              <a:avLst/>
              <a:gdLst>
                <a:gd name="T0" fmla="*/ 12 w 38"/>
                <a:gd name="T1" fmla="*/ 0 h 37"/>
                <a:gd name="T2" fmla="*/ 12 w 38"/>
                <a:gd name="T3" fmla="*/ 2 h 37"/>
                <a:gd name="T4" fmla="*/ 0 w 38"/>
                <a:gd name="T5" fmla="*/ 37 h 37"/>
                <a:gd name="T6" fmla="*/ 36 w 38"/>
                <a:gd name="T7" fmla="*/ 28 h 37"/>
                <a:gd name="T8" fmla="*/ 38 w 38"/>
                <a:gd name="T9" fmla="*/ 26 h 37"/>
                <a:gd name="T10" fmla="*/ 12 w 38"/>
                <a:gd name="T11" fmla="*/ 0 h 37"/>
              </a:gdLst>
              <a:ahLst/>
              <a:cxnLst>
                <a:cxn ang="0">
                  <a:pos x="T0" y="T1"/>
                </a:cxn>
                <a:cxn ang="0">
                  <a:pos x="T2" y="T3"/>
                </a:cxn>
                <a:cxn ang="0">
                  <a:pos x="T4" y="T5"/>
                </a:cxn>
                <a:cxn ang="0">
                  <a:pos x="T6" y="T7"/>
                </a:cxn>
                <a:cxn ang="0">
                  <a:pos x="T8" y="T9"/>
                </a:cxn>
                <a:cxn ang="0">
                  <a:pos x="T10" y="T11"/>
                </a:cxn>
              </a:cxnLst>
              <a:rect l="0" t="0" r="r" b="b"/>
              <a:pathLst>
                <a:path w="38" h="37">
                  <a:moveTo>
                    <a:pt x="12" y="0"/>
                  </a:moveTo>
                  <a:lnTo>
                    <a:pt x="12" y="2"/>
                  </a:lnTo>
                  <a:lnTo>
                    <a:pt x="0" y="37"/>
                  </a:lnTo>
                  <a:lnTo>
                    <a:pt x="36" y="28"/>
                  </a:lnTo>
                  <a:lnTo>
                    <a:pt x="38" y="26"/>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2" name="Freeform 228"/>
            <p:cNvSpPr>
              <a:spLocks/>
            </p:cNvSpPr>
            <p:nvPr/>
          </p:nvSpPr>
          <p:spPr bwMode="auto">
            <a:xfrm>
              <a:off x="4281456" y="3135649"/>
              <a:ext cx="80237" cy="76984"/>
            </a:xfrm>
            <a:custGeom>
              <a:avLst/>
              <a:gdLst>
                <a:gd name="T0" fmla="*/ 23 w 31"/>
                <a:gd name="T1" fmla="*/ 30 h 30"/>
                <a:gd name="T2" fmla="*/ 29 w 31"/>
                <a:gd name="T3" fmla="*/ 24 h 30"/>
                <a:gd name="T4" fmla="*/ 29 w 31"/>
                <a:gd name="T5" fmla="*/ 17 h 30"/>
                <a:gd name="T6" fmla="*/ 13 w 31"/>
                <a:gd name="T7" fmla="*/ 2 h 30"/>
                <a:gd name="T8" fmla="*/ 6 w 31"/>
                <a:gd name="T9" fmla="*/ 2 h 30"/>
                <a:gd name="T10" fmla="*/ 0 w 31"/>
                <a:gd name="T11" fmla="*/ 8 h 30"/>
                <a:gd name="T12" fmla="*/ 23 w 31"/>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31" h="30">
                  <a:moveTo>
                    <a:pt x="23" y="30"/>
                  </a:moveTo>
                  <a:cubicBezTo>
                    <a:pt x="29" y="24"/>
                    <a:pt x="29" y="24"/>
                    <a:pt x="29" y="24"/>
                  </a:cubicBezTo>
                  <a:cubicBezTo>
                    <a:pt x="31" y="22"/>
                    <a:pt x="31" y="19"/>
                    <a:pt x="29" y="17"/>
                  </a:cubicBezTo>
                  <a:cubicBezTo>
                    <a:pt x="13" y="2"/>
                    <a:pt x="13" y="2"/>
                    <a:pt x="13" y="2"/>
                  </a:cubicBezTo>
                  <a:cubicBezTo>
                    <a:pt x="11" y="0"/>
                    <a:pt x="8" y="0"/>
                    <a:pt x="6" y="2"/>
                  </a:cubicBezTo>
                  <a:cubicBezTo>
                    <a:pt x="0" y="8"/>
                    <a:pt x="0" y="8"/>
                    <a:pt x="0" y="8"/>
                  </a:cubicBezTo>
                  <a:lnTo>
                    <a:pt x="23"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3" name="Freeform 229"/>
            <p:cNvSpPr>
              <a:spLocks/>
            </p:cNvSpPr>
            <p:nvPr/>
          </p:nvSpPr>
          <p:spPr bwMode="auto">
            <a:xfrm>
              <a:off x="4151342" y="3161672"/>
              <a:ext cx="182160" cy="184328"/>
            </a:xfrm>
            <a:custGeom>
              <a:avLst/>
              <a:gdLst>
                <a:gd name="T0" fmla="*/ 49 w 71"/>
                <a:gd name="T1" fmla="*/ 0 h 72"/>
                <a:gd name="T2" fmla="*/ 48 w 71"/>
                <a:gd name="T3" fmla="*/ 1 h 72"/>
                <a:gd name="T4" fmla="*/ 2 w 71"/>
                <a:gd name="T5" fmla="*/ 47 h 72"/>
                <a:gd name="T6" fmla="*/ 2 w 71"/>
                <a:gd name="T7" fmla="*/ 55 h 72"/>
                <a:gd name="T8" fmla="*/ 2 w 71"/>
                <a:gd name="T9" fmla="*/ 55 h 72"/>
                <a:gd name="T10" fmla="*/ 8 w 71"/>
                <a:gd name="T11" fmla="*/ 57 h 72"/>
                <a:gd name="T12" fmla="*/ 9 w 71"/>
                <a:gd name="T13" fmla="*/ 62 h 72"/>
                <a:gd name="T14" fmla="*/ 9 w 71"/>
                <a:gd name="T15" fmla="*/ 62 h 72"/>
                <a:gd name="T16" fmla="*/ 15 w 71"/>
                <a:gd name="T17" fmla="*/ 64 h 72"/>
                <a:gd name="T18" fmla="*/ 16 w 71"/>
                <a:gd name="T19" fmla="*/ 69 h 72"/>
                <a:gd name="T20" fmla="*/ 17 w 71"/>
                <a:gd name="T21" fmla="*/ 70 h 72"/>
                <a:gd name="T22" fmla="*/ 24 w 71"/>
                <a:gd name="T23" fmla="*/ 70 h 72"/>
                <a:gd name="T24" fmla="*/ 71 w 71"/>
                <a:gd name="T25" fmla="*/ 23 h 72"/>
                <a:gd name="T26" fmla="*/ 71 w 71"/>
                <a:gd name="T27" fmla="*/ 23 h 72"/>
                <a:gd name="T28" fmla="*/ 49 w 71"/>
                <a:gd name="T2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49" y="0"/>
                  </a:moveTo>
                  <a:cubicBezTo>
                    <a:pt x="49" y="0"/>
                    <a:pt x="48" y="0"/>
                    <a:pt x="48" y="1"/>
                  </a:cubicBezTo>
                  <a:cubicBezTo>
                    <a:pt x="2" y="47"/>
                    <a:pt x="2" y="47"/>
                    <a:pt x="2" y="47"/>
                  </a:cubicBezTo>
                  <a:cubicBezTo>
                    <a:pt x="0" y="49"/>
                    <a:pt x="0" y="53"/>
                    <a:pt x="2" y="55"/>
                  </a:cubicBezTo>
                  <a:cubicBezTo>
                    <a:pt x="2" y="55"/>
                    <a:pt x="2" y="55"/>
                    <a:pt x="2" y="55"/>
                  </a:cubicBezTo>
                  <a:cubicBezTo>
                    <a:pt x="4" y="57"/>
                    <a:pt x="6" y="57"/>
                    <a:pt x="8" y="57"/>
                  </a:cubicBezTo>
                  <a:cubicBezTo>
                    <a:pt x="7" y="58"/>
                    <a:pt x="7" y="60"/>
                    <a:pt x="9" y="62"/>
                  </a:cubicBezTo>
                  <a:cubicBezTo>
                    <a:pt x="9" y="62"/>
                    <a:pt x="9" y="62"/>
                    <a:pt x="9" y="62"/>
                  </a:cubicBezTo>
                  <a:cubicBezTo>
                    <a:pt x="11" y="64"/>
                    <a:pt x="13" y="64"/>
                    <a:pt x="15" y="64"/>
                  </a:cubicBezTo>
                  <a:cubicBezTo>
                    <a:pt x="14" y="66"/>
                    <a:pt x="15" y="68"/>
                    <a:pt x="16" y="69"/>
                  </a:cubicBezTo>
                  <a:cubicBezTo>
                    <a:pt x="17" y="70"/>
                    <a:pt x="17" y="70"/>
                    <a:pt x="17" y="70"/>
                  </a:cubicBezTo>
                  <a:cubicBezTo>
                    <a:pt x="19" y="72"/>
                    <a:pt x="22" y="72"/>
                    <a:pt x="24" y="70"/>
                  </a:cubicBezTo>
                  <a:cubicBezTo>
                    <a:pt x="71" y="23"/>
                    <a:pt x="71" y="23"/>
                    <a:pt x="71" y="23"/>
                  </a:cubicBezTo>
                  <a:cubicBezTo>
                    <a:pt x="71" y="23"/>
                    <a:pt x="71" y="23"/>
                    <a:pt x="71" y="23"/>
                  </a:cubicBezTo>
                  <a:lnTo>
                    <a:pt x="4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4" name="Rectangle 230"/>
            <p:cNvSpPr>
              <a:spLocks noChangeArrowheads="1"/>
            </p:cNvSpPr>
            <p:nvPr/>
          </p:nvSpPr>
          <p:spPr bwMode="auto">
            <a:xfrm>
              <a:off x="3879187" y="3222392"/>
              <a:ext cx="140957" cy="162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5" name="Rectangle 231"/>
            <p:cNvSpPr>
              <a:spLocks noChangeArrowheads="1"/>
            </p:cNvSpPr>
            <p:nvPr/>
          </p:nvSpPr>
          <p:spPr bwMode="auto">
            <a:xfrm>
              <a:off x="3879187" y="3269016"/>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6" name="Rectangle 232"/>
            <p:cNvSpPr>
              <a:spLocks noChangeArrowheads="1"/>
            </p:cNvSpPr>
            <p:nvPr/>
          </p:nvSpPr>
          <p:spPr bwMode="auto">
            <a:xfrm>
              <a:off x="3879187" y="3315640"/>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07" name="Rectangle 233"/>
            <p:cNvSpPr>
              <a:spLocks noChangeArrowheads="1"/>
            </p:cNvSpPr>
            <p:nvPr/>
          </p:nvSpPr>
          <p:spPr bwMode="auto">
            <a:xfrm>
              <a:off x="3879187" y="3361180"/>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grpSp>
      <p:grpSp>
        <p:nvGrpSpPr>
          <p:cNvPr id="108" name="组合 107"/>
          <p:cNvGrpSpPr/>
          <p:nvPr/>
        </p:nvGrpSpPr>
        <p:grpSpPr>
          <a:xfrm>
            <a:off x="4006096" y="3951828"/>
            <a:ext cx="207026" cy="195550"/>
            <a:chOff x="4882149" y="3025052"/>
            <a:chExt cx="489013" cy="461905"/>
          </a:xfrm>
          <a:solidFill>
            <a:schemeClr val="accent3"/>
          </a:solidFill>
        </p:grpSpPr>
        <p:sp>
          <p:nvSpPr>
            <p:cNvPr id="109" name="Freeform 250"/>
            <p:cNvSpPr>
              <a:spLocks/>
            </p:cNvSpPr>
            <p:nvPr/>
          </p:nvSpPr>
          <p:spPr bwMode="auto">
            <a:xfrm>
              <a:off x="4882149" y="3161672"/>
              <a:ext cx="468411" cy="325285"/>
            </a:xfrm>
            <a:custGeom>
              <a:avLst/>
              <a:gdLst>
                <a:gd name="T0" fmla="*/ 102 w 183"/>
                <a:gd name="T1" fmla="*/ 127 h 127"/>
                <a:gd name="T2" fmla="*/ 65 w 183"/>
                <a:gd name="T3" fmla="*/ 119 h 127"/>
                <a:gd name="T4" fmla="*/ 20 w 183"/>
                <a:gd name="T5" fmla="*/ 0 h 127"/>
                <a:gd name="T6" fmla="*/ 50 w 183"/>
                <a:gd name="T7" fmla="*/ 14 h 127"/>
                <a:gd name="T8" fmla="*/ 78 w 183"/>
                <a:gd name="T9" fmla="*/ 89 h 127"/>
                <a:gd name="T10" fmla="*/ 154 w 183"/>
                <a:gd name="T11" fmla="*/ 60 h 127"/>
                <a:gd name="T12" fmla="*/ 183 w 183"/>
                <a:gd name="T13" fmla="*/ 74 h 127"/>
                <a:gd name="T14" fmla="*/ 134 w 183"/>
                <a:gd name="T15" fmla="*/ 121 h 127"/>
                <a:gd name="T16" fmla="*/ 102 w 183"/>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127">
                  <a:moveTo>
                    <a:pt x="102" y="127"/>
                  </a:moveTo>
                  <a:cubicBezTo>
                    <a:pt x="89" y="127"/>
                    <a:pt x="77" y="124"/>
                    <a:pt x="65" y="119"/>
                  </a:cubicBezTo>
                  <a:cubicBezTo>
                    <a:pt x="20" y="98"/>
                    <a:pt x="0" y="45"/>
                    <a:pt x="20" y="0"/>
                  </a:cubicBezTo>
                  <a:cubicBezTo>
                    <a:pt x="50" y="14"/>
                    <a:pt x="50" y="14"/>
                    <a:pt x="50" y="14"/>
                  </a:cubicBezTo>
                  <a:cubicBezTo>
                    <a:pt x="37" y="42"/>
                    <a:pt x="50" y="76"/>
                    <a:pt x="78" y="89"/>
                  </a:cubicBezTo>
                  <a:cubicBezTo>
                    <a:pt x="107" y="102"/>
                    <a:pt x="141" y="89"/>
                    <a:pt x="154" y="60"/>
                  </a:cubicBezTo>
                  <a:cubicBezTo>
                    <a:pt x="183" y="74"/>
                    <a:pt x="183" y="74"/>
                    <a:pt x="183" y="74"/>
                  </a:cubicBezTo>
                  <a:cubicBezTo>
                    <a:pt x="174" y="96"/>
                    <a:pt x="156" y="112"/>
                    <a:pt x="134" y="121"/>
                  </a:cubicBezTo>
                  <a:cubicBezTo>
                    <a:pt x="123" y="125"/>
                    <a:pt x="112" y="127"/>
                    <a:pt x="102"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0" name="Freeform 251"/>
            <p:cNvSpPr>
              <a:spLocks/>
            </p:cNvSpPr>
            <p:nvPr/>
          </p:nvSpPr>
          <p:spPr bwMode="auto">
            <a:xfrm>
              <a:off x="4942869" y="3028305"/>
              <a:ext cx="179991" cy="148547"/>
            </a:xfrm>
            <a:custGeom>
              <a:avLst/>
              <a:gdLst>
                <a:gd name="T0" fmla="*/ 70 w 70"/>
                <a:gd name="T1" fmla="*/ 0 h 58"/>
                <a:gd name="T2" fmla="*/ 8 w 70"/>
                <a:gd name="T3" fmla="*/ 33 h 58"/>
                <a:gd name="T4" fmla="*/ 0 w 70"/>
                <a:gd name="T5" fmla="*/ 45 h 58"/>
                <a:gd name="T6" fmla="*/ 30 w 70"/>
                <a:gd name="T7" fmla="*/ 58 h 58"/>
                <a:gd name="T8" fmla="*/ 33 w 70"/>
                <a:gd name="T9" fmla="*/ 53 h 58"/>
                <a:gd name="T10" fmla="*/ 70 w 70"/>
                <a:gd name="T11" fmla="*/ 33 h 58"/>
                <a:gd name="T12" fmla="*/ 70 w 70"/>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70" h="58">
                  <a:moveTo>
                    <a:pt x="70" y="0"/>
                  </a:moveTo>
                  <a:cubicBezTo>
                    <a:pt x="45" y="2"/>
                    <a:pt x="23" y="14"/>
                    <a:pt x="8" y="33"/>
                  </a:cubicBezTo>
                  <a:cubicBezTo>
                    <a:pt x="5" y="37"/>
                    <a:pt x="2" y="41"/>
                    <a:pt x="0" y="45"/>
                  </a:cubicBezTo>
                  <a:cubicBezTo>
                    <a:pt x="30" y="58"/>
                    <a:pt x="30" y="58"/>
                    <a:pt x="30" y="58"/>
                  </a:cubicBezTo>
                  <a:cubicBezTo>
                    <a:pt x="31" y="57"/>
                    <a:pt x="32" y="55"/>
                    <a:pt x="33" y="53"/>
                  </a:cubicBezTo>
                  <a:cubicBezTo>
                    <a:pt x="42" y="42"/>
                    <a:pt x="55" y="35"/>
                    <a:pt x="70" y="33"/>
                  </a:cubicBezTo>
                  <a:lnTo>
                    <a:pt x="7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1" name="Freeform 252"/>
            <p:cNvSpPr>
              <a:spLocks/>
            </p:cNvSpPr>
            <p:nvPr/>
          </p:nvSpPr>
          <p:spPr bwMode="auto">
            <a:xfrm>
              <a:off x="5284419" y="3276606"/>
              <a:ext cx="86743" cy="54214"/>
            </a:xfrm>
            <a:custGeom>
              <a:avLst/>
              <a:gdLst>
                <a:gd name="T0" fmla="*/ 1 w 34"/>
                <a:gd name="T1" fmla="*/ 0 h 21"/>
                <a:gd name="T2" fmla="*/ 0 w 34"/>
                <a:gd name="T3" fmla="*/ 8 h 21"/>
                <a:gd name="T4" fmla="*/ 29 w 34"/>
                <a:gd name="T5" fmla="*/ 21 h 21"/>
                <a:gd name="T6" fmla="*/ 34 w 34"/>
                <a:gd name="T7" fmla="*/ 0 h 21"/>
                <a:gd name="T8" fmla="*/ 1 w 34"/>
                <a:gd name="T9" fmla="*/ 0 h 21"/>
              </a:gdLst>
              <a:ahLst/>
              <a:cxnLst>
                <a:cxn ang="0">
                  <a:pos x="T0" y="T1"/>
                </a:cxn>
                <a:cxn ang="0">
                  <a:pos x="T2" y="T3"/>
                </a:cxn>
                <a:cxn ang="0">
                  <a:pos x="T4" y="T5"/>
                </a:cxn>
                <a:cxn ang="0">
                  <a:pos x="T6" y="T7"/>
                </a:cxn>
                <a:cxn ang="0">
                  <a:pos x="T8" y="T9"/>
                </a:cxn>
              </a:cxnLst>
              <a:rect l="0" t="0" r="r" b="b"/>
              <a:pathLst>
                <a:path w="34" h="21">
                  <a:moveTo>
                    <a:pt x="1" y="0"/>
                  </a:moveTo>
                  <a:cubicBezTo>
                    <a:pt x="1" y="3"/>
                    <a:pt x="0" y="5"/>
                    <a:pt x="0" y="8"/>
                  </a:cubicBezTo>
                  <a:cubicBezTo>
                    <a:pt x="29" y="21"/>
                    <a:pt x="29" y="21"/>
                    <a:pt x="29" y="21"/>
                  </a:cubicBezTo>
                  <a:cubicBezTo>
                    <a:pt x="32" y="14"/>
                    <a:pt x="33" y="7"/>
                    <a:pt x="34"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2" name="Freeform 253"/>
            <p:cNvSpPr>
              <a:spLocks/>
            </p:cNvSpPr>
            <p:nvPr/>
          </p:nvSpPr>
          <p:spPr bwMode="auto">
            <a:xfrm>
              <a:off x="5143462" y="3025052"/>
              <a:ext cx="227700" cy="230953"/>
            </a:xfrm>
            <a:custGeom>
              <a:avLst/>
              <a:gdLst>
                <a:gd name="T0" fmla="*/ 89 w 89"/>
                <a:gd name="T1" fmla="*/ 90 h 90"/>
                <a:gd name="T2" fmla="*/ 57 w 89"/>
                <a:gd name="T3" fmla="*/ 90 h 90"/>
                <a:gd name="T4" fmla="*/ 0 w 89"/>
                <a:gd name="T5" fmla="*/ 33 h 90"/>
                <a:gd name="T6" fmla="*/ 0 w 89"/>
                <a:gd name="T7" fmla="*/ 0 h 90"/>
                <a:gd name="T8" fmla="*/ 89 w 89"/>
                <a:gd name="T9" fmla="*/ 90 h 90"/>
              </a:gdLst>
              <a:ahLst/>
              <a:cxnLst>
                <a:cxn ang="0">
                  <a:pos x="T0" y="T1"/>
                </a:cxn>
                <a:cxn ang="0">
                  <a:pos x="T2" y="T3"/>
                </a:cxn>
                <a:cxn ang="0">
                  <a:pos x="T4" y="T5"/>
                </a:cxn>
                <a:cxn ang="0">
                  <a:pos x="T6" y="T7"/>
                </a:cxn>
                <a:cxn ang="0">
                  <a:pos x="T8" y="T9"/>
                </a:cxn>
              </a:cxnLst>
              <a:rect l="0" t="0" r="r" b="b"/>
              <a:pathLst>
                <a:path w="89" h="90">
                  <a:moveTo>
                    <a:pt x="89" y="90"/>
                  </a:moveTo>
                  <a:cubicBezTo>
                    <a:pt x="57" y="90"/>
                    <a:pt x="57" y="90"/>
                    <a:pt x="57" y="90"/>
                  </a:cubicBezTo>
                  <a:cubicBezTo>
                    <a:pt x="57" y="59"/>
                    <a:pt x="31" y="33"/>
                    <a:pt x="0" y="33"/>
                  </a:cubicBezTo>
                  <a:cubicBezTo>
                    <a:pt x="0" y="0"/>
                    <a:pt x="0" y="0"/>
                    <a:pt x="0" y="0"/>
                  </a:cubicBezTo>
                  <a:cubicBezTo>
                    <a:pt x="49" y="0"/>
                    <a:pt x="89" y="41"/>
                    <a:pt x="89"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3" name="Rectangle 254"/>
            <p:cNvSpPr>
              <a:spLocks noChangeArrowheads="1"/>
            </p:cNvSpPr>
            <p:nvPr/>
          </p:nvSpPr>
          <p:spPr bwMode="auto">
            <a:xfrm>
              <a:off x="5058888" y="3284196"/>
              <a:ext cx="43371" cy="542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4" name="Rectangle 255"/>
            <p:cNvSpPr>
              <a:spLocks noChangeArrowheads="1"/>
            </p:cNvSpPr>
            <p:nvPr/>
          </p:nvSpPr>
          <p:spPr bwMode="auto">
            <a:xfrm>
              <a:off x="5122860" y="3218054"/>
              <a:ext cx="41203" cy="1203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5" name="Rectangle 256"/>
            <p:cNvSpPr>
              <a:spLocks noChangeArrowheads="1"/>
            </p:cNvSpPr>
            <p:nvPr/>
          </p:nvSpPr>
          <p:spPr bwMode="auto">
            <a:xfrm>
              <a:off x="5184664" y="3182273"/>
              <a:ext cx="41203" cy="1561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grpSp>
      <p:grpSp>
        <p:nvGrpSpPr>
          <p:cNvPr id="116" name="组合 115"/>
          <p:cNvGrpSpPr/>
          <p:nvPr/>
        </p:nvGrpSpPr>
        <p:grpSpPr>
          <a:xfrm>
            <a:off x="4913587" y="3934881"/>
            <a:ext cx="226765" cy="226765"/>
            <a:chOff x="5958843" y="2994692"/>
            <a:chExt cx="535637" cy="535637"/>
          </a:xfrm>
          <a:solidFill>
            <a:schemeClr val="accent4"/>
          </a:solidFill>
        </p:grpSpPr>
        <p:sp>
          <p:nvSpPr>
            <p:cNvPr id="117" name="Freeform 257"/>
            <p:cNvSpPr>
              <a:spLocks noEditPoints="1"/>
            </p:cNvSpPr>
            <p:nvPr/>
          </p:nvSpPr>
          <p:spPr bwMode="auto">
            <a:xfrm>
              <a:off x="6077030" y="3109626"/>
              <a:ext cx="302516" cy="305768"/>
            </a:xfrm>
            <a:custGeom>
              <a:avLst/>
              <a:gdLst>
                <a:gd name="T0" fmla="*/ 101 w 118"/>
                <a:gd name="T1" fmla="*/ 91 h 119"/>
                <a:gd name="T2" fmla="*/ 107 w 118"/>
                <a:gd name="T3" fmla="*/ 77 h 119"/>
                <a:gd name="T4" fmla="*/ 23 w 118"/>
                <a:gd name="T5" fmla="*/ 25 h 119"/>
                <a:gd name="T6" fmla="*/ 30 w 118"/>
                <a:gd name="T7" fmla="*/ 25 h 119"/>
                <a:gd name="T8" fmla="*/ 27 w 118"/>
                <a:gd name="T9" fmla="*/ 24 h 119"/>
                <a:gd name="T10" fmla="*/ 21 w 118"/>
                <a:gd name="T11" fmla="*/ 35 h 119"/>
                <a:gd name="T12" fmla="*/ 28 w 118"/>
                <a:gd name="T13" fmla="*/ 33 h 119"/>
                <a:gd name="T14" fmla="*/ 33 w 118"/>
                <a:gd name="T15" fmla="*/ 41 h 119"/>
                <a:gd name="T16" fmla="*/ 25 w 118"/>
                <a:gd name="T17" fmla="*/ 46 h 119"/>
                <a:gd name="T18" fmla="*/ 15 w 118"/>
                <a:gd name="T19" fmla="*/ 54 h 119"/>
                <a:gd name="T20" fmla="*/ 25 w 118"/>
                <a:gd name="T21" fmla="*/ 63 h 119"/>
                <a:gd name="T22" fmla="*/ 40 w 118"/>
                <a:gd name="T23" fmla="*/ 72 h 119"/>
                <a:gd name="T24" fmla="*/ 34 w 118"/>
                <a:gd name="T25" fmla="*/ 89 h 119"/>
                <a:gd name="T26" fmla="*/ 28 w 118"/>
                <a:gd name="T27" fmla="*/ 102 h 119"/>
                <a:gd name="T28" fmla="*/ 25 w 118"/>
                <a:gd name="T29" fmla="*/ 92 h 119"/>
                <a:gd name="T30" fmla="*/ 21 w 118"/>
                <a:gd name="T31" fmla="*/ 70 h 119"/>
                <a:gd name="T32" fmla="*/ 11 w 118"/>
                <a:gd name="T33" fmla="*/ 57 h 119"/>
                <a:gd name="T34" fmla="*/ 34 w 118"/>
                <a:gd name="T35" fmla="*/ 12 h 119"/>
                <a:gd name="T36" fmla="*/ 23 w 118"/>
                <a:gd name="T37" fmla="*/ 20 h 119"/>
                <a:gd name="T38" fmla="*/ 105 w 118"/>
                <a:gd name="T39" fmla="*/ 50 h 119"/>
                <a:gd name="T40" fmla="*/ 98 w 118"/>
                <a:gd name="T41" fmla="*/ 59 h 119"/>
                <a:gd name="T42" fmla="*/ 94 w 118"/>
                <a:gd name="T43" fmla="*/ 64 h 119"/>
                <a:gd name="T44" fmla="*/ 86 w 118"/>
                <a:gd name="T45" fmla="*/ 65 h 119"/>
                <a:gd name="T46" fmla="*/ 76 w 118"/>
                <a:gd name="T47" fmla="*/ 55 h 119"/>
                <a:gd name="T48" fmla="*/ 70 w 118"/>
                <a:gd name="T49" fmla="*/ 60 h 119"/>
                <a:gd name="T50" fmla="*/ 70 w 118"/>
                <a:gd name="T51" fmla="*/ 70 h 119"/>
                <a:gd name="T52" fmla="*/ 57 w 118"/>
                <a:gd name="T53" fmla="*/ 77 h 119"/>
                <a:gd name="T54" fmla="*/ 45 w 118"/>
                <a:gd name="T55" fmla="*/ 58 h 119"/>
                <a:gd name="T56" fmla="*/ 61 w 118"/>
                <a:gd name="T57" fmla="*/ 51 h 119"/>
                <a:gd name="T58" fmla="*/ 63 w 118"/>
                <a:gd name="T59" fmla="*/ 49 h 119"/>
                <a:gd name="T60" fmla="*/ 59 w 118"/>
                <a:gd name="T61" fmla="*/ 48 h 119"/>
                <a:gd name="T62" fmla="*/ 48 w 118"/>
                <a:gd name="T63" fmla="*/ 48 h 119"/>
                <a:gd name="T64" fmla="*/ 50 w 118"/>
                <a:gd name="T65" fmla="*/ 39 h 119"/>
                <a:gd name="T66" fmla="*/ 54 w 118"/>
                <a:gd name="T67" fmla="*/ 38 h 119"/>
                <a:gd name="T68" fmla="*/ 59 w 118"/>
                <a:gd name="T69" fmla="*/ 24 h 119"/>
                <a:gd name="T70" fmla="*/ 75 w 118"/>
                <a:gd name="T71" fmla="*/ 25 h 119"/>
                <a:gd name="T72" fmla="*/ 83 w 118"/>
                <a:gd name="T73" fmla="*/ 20 h 119"/>
                <a:gd name="T74" fmla="*/ 95 w 118"/>
                <a:gd name="T75" fmla="*/ 21 h 119"/>
                <a:gd name="T76" fmla="*/ 105 w 118"/>
                <a:gd name="T77" fmla="*/ 63 h 119"/>
                <a:gd name="T78" fmla="*/ 105 w 118"/>
                <a:gd name="T79" fmla="*/ 70 h 119"/>
                <a:gd name="T80" fmla="*/ 102 w 118"/>
                <a:gd name="T81" fmla="*/ 68 h 119"/>
                <a:gd name="T82" fmla="*/ 105 w 118"/>
                <a:gd name="T83" fmla="*/ 59 h 119"/>
                <a:gd name="T84" fmla="*/ 107 w 118"/>
                <a:gd name="T85" fmla="*/ 50 h 119"/>
                <a:gd name="T86" fmla="*/ 109 w 118"/>
                <a:gd name="T87" fmla="*/ 39 h 119"/>
                <a:gd name="T88" fmla="*/ 86 w 118"/>
                <a:gd name="T89" fmla="*/ 66 h 119"/>
                <a:gd name="T90" fmla="*/ 73 w 118"/>
                <a:gd name="T91" fmla="*/ 76 h 119"/>
                <a:gd name="T92" fmla="*/ 35 w 118"/>
                <a:gd name="T93" fmla="*/ 26 h 119"/>
                <a:gd name="T94" fmla="*/ 31 w 118"/>
                <a:gd name="T95" fmla="*/ 17 h 119"/>
                <a:gd name="T96" fmla="*/ 46 w 118"/>
                <a:gd name="T97" fmla="*/ 11 h 119"/>
                <a:gd name="T98" fmla="*/ 50 w 118"/>
                <a:gd name="T99" fmla="*/ 18 h 119"/>
                <a:gd name="T100" fmla="*/ 42 w 118"/>
                <a:gd name="T101" fmla="*/ 27 h 119"/>
                <a:gd name="T102" fmla="*/ 57 w 118"/>
                <a:gd name="T103" fmla="*/ 16 h 119"/>
                <a:gd name="T104" fmla="*/ 59 w 118"/>
                <a:gd name="T105" fmla="*/ 14 h 119"/>
                <a:gd name="T106" fmla="*/ 47 w 118"/>
                <a:gd name="T107" fmla="*/ 27 h 119"/>
                <a:gd name="T108" fmla="*/ 75 w 118"/>
                <a:gd name="T109" fmla="*/ 19 h 119"/>
                <a:gd name="T110" fmla="*/ 87 w 118"/>
                <a:gd name="T111" fmla="*/ 15 h 119"/>
                <a:gd name="T112" fmla="*/ 27 w 118"/>
                <a:gd name="T113" fmla="*/ 59 h 119"/>
                <a:gd name="T114" fmla="*/ 24 w 118"/>
                <a:gd name="T115" fmla="*/ 59 h 119"/>
                <a:gd name="T116" fmla="*/ 23 w 118"/>
                <a:gd name="T117" fmla="*/ 55 h 119"/>
                <a:gd name="T118" fmla="*/ 111 w 118"/>
                <a:gd name="T119" fmla="*/ 7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19">
                  <a:moveTo>
                    <a:pt x="59" y="0"/>
                  </a:moveTo>
                  <a:cubicBezTo>
                    <a:pt x="26" y="0"/>
                    <a:pt x="0" y="27"/>
                    <a:pt x="0" y="60"/>
                  </a:cubicBezTo>
                  <a:cubicBezTo>
                    <a:pt x="0" y="92"/>
                    <a:pt x="26" y="119"/>
                    <a:pt x="59" y="119"/>
                  </a:cubicBezTo>
                  <a:cubicBezTo>
                    <a:pt x="91" y="119"/>
                    <a:pt x="118" y="92"/>
                    <a:pt x="118" y="60"/>
                  </a:cubicBezTo>
                  <a:cubicBezTo>
                    <a:pt x="118" y="27"/>
                    <a:pt x="91" y="0"/>
                    <a:pt x="59" y="0"/>
                  </a:cubicBezTo>
                  <a:close/>
                  <a:moveTo>
                    <a:pt x="110" y="77"/>
                  </a:moveTo>
                  <a:cubicBezTo>
                    <a:pt x="110" y="77"/>
                    <a:pt x="110" y="77"/>
                    <a:pt x="110" y="78"/>
                  </a:cubicBezTo>
                  <a:cubicBezTo>
                    <a:pt x="110" y="78"/>
                    <a:pt x="110" y="78"/>
                    <a:pt x="110" y="78"/>
                  </a:cubicBezTo>
                  <a:cubicBezTo>
                    <a:pt x="108" y="82"/>
                    <a:pt x="107" y="86"/>
                    <a:pt x="104" y="89"/>
                  </a:cubicBezTo>
                  <a:cubicBezTo>
                    <a:pt x="104" y="89"/>
                    <a:pt x="104" y="89"/>
                    <a:pt x="103" y="90"/>
                  </a:cubicBezTo>
                  <a:cubicBezTo>
                    <a:pt x="102" y="89"/>
                    <a:pt x="102" y="90"/>
                    <a:pt x="101" y="91"/>
                  </a:cubicBezTo>
                  <a:cubicBezTo>
                    <a:pt x="100" y="91"/>
                    <a:pt x="100" y="90"/>
                    <a:pt x="100" y="90"/>
                  </a:cubicBezTo>
                  <a:cubicBezTo>
                    <a:pt x="100" y="89"/>
                    <a:pt x="100" y="89"/>
                    <a:pt x="100" y="88"/>
                  </a:cubicBezTo>
                  <a:cubicBezTo>
                    <a:pt x="100" y="87"/>
                    <a:pt x="100" y="87"/>
                    <a:pt x="99" y="87"/>
                  </a:cubicBezTo>
                  <a:cubicBezTo>
                    <a:pt x="100" y="86"/>
                    <a:pt x="99" y="85"/>
                    <a:pt x="99" y="84"/>
                  </a:cubicBezTo>
                  <a:cubicBezTo>
                    <a:pt x="99" y="83"/>
                    <a:pt x="100" y="83"/>
                    <a:pt x="101" y="83"/>
                  </a:cubicBezTo>
                  <a:cubicBezTo>
                    <a:pt x="101" y="83"/>
                    <a:pt x="101" y="81"/>
                    <a:pt x="102" y="81"/>
                  </a:cubicBezTo>
                  <a:cubicBezTo>
                    <a:pt x="102" y="80"/>
                    <a:pt x="102" y="81"/>
                    <a:pt x="102" y="81"/>
                  </a:cubicBezTo>
                  <a:cubicBezTo>
                    <a:pt x="103" y="81"/>
                    <a:pt x="102" y="80"/>
                    <a:pt x="103" y="80"/>
                  </a:cubicBezTo>
                  <a:cubicBezTo>
                    <a:pt x="103" y="80"/>
                    <a:pt x="104" y="79"/>
                    <a:pt x="104" y="80"/>
                  </a:cubicBezTo>
                  <a:cubicBezTo>
                    <a:pt x="105" y="80"/>
                    <a:pt x="105" y="79"/>
                    <a:pt x="105" y="78"/>
                  </a:cubicBezTo>
                  <a:cubicBezTo>
                    <a:pt x="105" y="78"/>
                    <a:pt x="106" y="77"/>
                    <a:pt x="107" y="77"/>
                  </a:cubicBezTo>
                  <a:cubicBezTo>
                    <a:pt x="107" y="77"/>
                    <a:pt x="107" y="76"/>
                    <a:pt x="107" y="76"/>
                  </a:cubicBezTo>
                  <a:cubicBezTo>
                    <a:pt x="108" y="77"/>
                    <a:pt x="109" y="76"/>
                    <a:pt x="110" y="77"/>
                  </a:cubicBezTo>
                  <a:cubicBezTo>
                    <a:pt x="110" y="77"/>
                    <a:pt x="110" y="77"/>
                    <a:pt x="110" y="77"/>
                  </a:cubicBezTo>
                  <a:close/>
                  <a:moveTo>
                    <a:pt x="17" y="25"/>
                  </a:moveTo>
                  <a:cubicBezTo>
                    <a:pt x="17" y="25"/>
                    <a:pt x="18" y="25"/>
                    <a:pt x="18" y="25"/>
                  </a:cubicBezTo>
                  <a:cubicBezTo>
                    <a:pt x="19" y="25"/>
                    <a:pt x="19" y="24"/>
                    <a:pt x="19" y="25"/>
                  </a:cubicBezTo>
                  <a:cubicBezTo>
                    <a:pt x="19" y="25"/>
                    <a:pt x="20" y="26"/>
                    <a:pt x="20" y="26"/>
                  </a:cubicBezTo>
                  <a:cubicBezTo>
                    <a:pt x="20" y="25"/>
                    <a:pt x="20" y="24"/>
                    <a:pt x="20" y="23"/>
                  </a:cubicBezTo>
                  <a:cubicBezTo>
                    <a:pt x="20" y="23"/>
                    <a:pt x="20" y="23"/>
                    <a:pt x="20" y="22"/>
                  </a:cubicBezTo>
                  <a:cubicBezTo>
                    <a:pt x="21" y="22"/>
                    <a:pt x="21" y="23"/>
                    <a:pt x="21" y="23"/>
                  </a:cubicBezTo>
                  <a:cubicBezTo>
                    <a:pt x="22" y="24"/>
                    <a:pt x="22" y="24"/>
                    <a:pt x="23" y="25"/>
                  </a:cubicBezTo>
                  <a:cubicBezTo>
                    <a:pt x="23" y="25"/>
                    <a:pt x="22" y="25"/>
                    <a:pt x="23" y="26"/>
                  </a:cubicBezTo>
                  <a:cubicBezTo>
                    <a:pt x="23" y="25"/>
                    <a:pt x="23" y="25"/>
                    <a:pt x="24" y="24"/>
                  </a:cubicBezTo>
                  <a:cubicBezTo>
                    <a:pt x="24" y="24"/>
                    <a:pt x="23" y="24"/>
                    <a:pt x="23" y="24"/>
                  </a:cubicBezTo>
                  <a:cubicBezTo>
                    <a:pt x="22" y="23"/>
                    <a:pt x="23" y="21"/>
                    <a:pt x="24" y="20"/>
                  </a:cubicBezTo>
                  <a:cubicBezTo>
                    <a:pt x="24" y="20"/>
                    <a:pt x="24" y="21"/>
                    <a:pt x="24" y="21"/>
                  </a:cubicBezTo>
                  <a:cubicBezTo>
                    <a:pt x="25" y="21"/>
                    <a:pt x="26" y="20"/>
                    <a:pt x="26" y="22"/>
                  </a:cubicBezTo>
                  <a:cubicBezTo>
                    <a:pt x="27" y="22"/>
                    <a:pt x="27" y="21"/>
                    <a:pt x="28" y="21"/>
                  </a:cubicBezTo>
                  <a:cubicBezTo>
                    <a:pt x="28" y="22"/>
                    <a:pt x="28" y="22"/>
                    <a:pt x="28" y="23"/>
                  </a:cubicBezTo>
                  <a:cubicBezTo>
                    <a:pt x="29" y="23"/>
                    <a:pt x="29" y="23"/>
                    <a:pt x="30" y="23"/>
                  </a:cubicBezTo>
                  <a:cubicBezTo>
                    <a:pt x="30" y="23"/>
                    <a:pt x="30" y="24"/>
                    <a:pt x="31" y="24"/>
                  </a:cubicBezTo>
                  <a:cubicBezTo>
                    <a:pt x="31" y="24"/>
                    <a:pt x="30" y="24"/>
                    <a:pt x="30" y="25"/>
                  </a:cubicBezTo>
                  <a:cubicBezTo>
                    <a:pt x="31" y="25"/>
                    <a:pt x="31" y="25"/>
                    <a:pt x="32" y="25"/>
                  </a:cubicBezTo>
                  <a:cubicBezTo>
                    <a:pt x="32" y="26"/>
                    <a:pt x="32" y="26"/>
                    <a:pt x="32" y="26"/>
                  </a:cubicBezTo>
                  <a:cubicBezTo>
                    <a:pt x="32" y="27"/>
                    <a:pt x="32" y="27"/>
                    <a:pt x="32" y="27"/>
                  </a:cubicBezTo>
                  <a:cubicBezTo>
                    <a:pt x="31" y="27"/>
                    <a:pt x="31" y="28"/>
                    <a:pt x="32" y="28"/>
                  </a:cubicBezTo>
                  <a:cubicBezTo>
                    <a:pt x="31" y="28"/>
                    <a:pt x="31" y="27"/>
                    <a:pt x="30" y="27"/>
                  </a:cubicBezTo>
                  <a:cubicBezTo>
                    <a:pt x="30" y="28"/>
                    <a:pt x="31" y="28"/>
                    <a:pt x="31" y="29"/>
                  </a:cubicBezTo>
                  <a:cubicBezTo>
                    <a:pt x="31" y="30"/>
                    <a:pt x="30" y="30"/>
                    <a:pt x="30" y="31"/>
                  </a:cubicBezTo>
                  <a:cubicBezTo>
                    <a:pt x="29" y="31"/>
                    <a:pt x="29" y="29"/>
                    <a:pt x="27" y="29"/>
                  </a:cubicBezTo>
                  <a:cubicBezTo>
                    <a:pt x="27" y="29"/>
                    <a:pt x="26" y="29"/>
                    <a:pt x="26" y="28"/>
                  </a:cubicBezTo>
                  <a:cubicBezTo>
                    <a:pt x="26" y="27"/>
                    <a:pt x="28" y="27"/>
                    <a:pt x="28" y="26"/>
                  </a:cubicBezTo>
                  <a:cubicBezTo>
                    <a:pt x="28" y="25"/>
                    <a:pt x="27" y="26"/>
                    <a:pt x="27" y="24"/>
                  </a:cubicBezTo>
                  <a:cubicBezTo>
                    <a:pt x="27" y="25"/>
                    <a:pt x="26" y="24"/>
                    <a:pt x="26" y="24"/>
                  </a:cubicBezTo>
                  <a:cubicBezTo>
                    <a:pt x="25" y="24"/>
                    <a:pt x="25" y="24"/>
                    <a:pt x="24" y="24"/>
                  </a:cubicBezTo>
                  <a:cubicBezTo>
                    <a:pt x="24" y="24"/>
                    <a:pt x="25" y="24"/>
                    <a:pt x="25" y="25"/>
                  </a:cubicBezTo>
                  <a:cubicBezTo>
                    <a:pt x="25" y="25"/>
                    <a:pt x="25" y="26"/>
                    <a:pt x="25" y="27"/>
                  </a:cubicBezTo>
                  <a:cubicBezTo>
                    <a:pt x="24" y="27"/>
                    <a:pt x="23" y="27"/>
                    <a:pt x="22" y="28"/>
                  </a:cubicBezTo>
                  <a:cubicBezTo>
                    <a:pt x="22" y="28"/>
                    <a:pt x="22" y="28"/>
                    <a:pt x="22" y="28"/>
                  </a:cubicBezTo>
                  <a:cubicBezTo>
                    <a:pt x="21" y="29"/>
                    <a:pt x="21" y="29"/>
                    <a:pt x="21" y="30"/>
                  </a:cubicBezTo>
                  <a:cubicBezTo>
                    <a:pt x="20" y="30"/>
                    <a:pt x="20" y="31"/>
                    <a:pt x="19" y="32"/>
                  </a:cubicBezTo>
                  <a:cubicBezTo>
                    <a:pt x="19" y="32"/>
                    <a:pt x="19" y="32"/>
                    <a:pt x="19" y="32"/>
                  </a:cubicBezTo>
                  <a:cubicBezTo>
                    <a:pt x="19" y="33"/>
                    <a:pt x="20" y="33"/>
                    <a:pt x="19" y="34"/>
                  </a:cubicBezTo>
                  <a:cubicBezTo>
                    <a:pt x="20" y="34"/>
                    <a:pt x="21" y="35"/>
                    <a:pt x="21" y="35"/>
                  </a:cubicBezTo>
                  <a:cubicBezTo>
                    <a:pt x="22" y="35"/>
                    <a:pt x="22" y="35"/>
                    <a:pt x="22" y="35"/>
                  </a:cubicBezTo>
                  <a:cubicBezTo>
                    <a:pt x="23" y="35"/>
                    <a:pt x="23" y="35"/>
                    <a:pt x="23" y="35"/>
                  </a:cubicBezTo>
                  <a:cubicBezTo>
                    <a:pt x="23" y="36"/>
                    <a:pt x="23" y="37"/>
                    <a:pt x="24" y="38"/>
                  </a:cubicBezTo>
                  <a:cubicBezTo>
                    <a:pt x="24" y="37"/>
                    <a:pt x="24" y="36"/>
                    <a:pt x="24" y="35"/>
                  </a:cubicBezTo>
                  <a:cubicBezTo>
                    <a:pt x="24" y="35"/>
                    <a:pt x="24" y="35"/>
                    <a:pt x="24" y="35"/>
                  </a:cubicBezTo>
                  <a:cubicBezTo>
                    <a:pt x="24" y="34"/>
                    <a:pt x="25" y="35"/>
                    <a:pt x="25" y="35"/>
                  </a:cubicBezTo>
                  <a:cubicBezTo>
                    <a:pt x="25" y="33"/>
                    <a:pt x="25" y="32"/>
                    <a:pt x="25" y="30"/>
                  </a:cubicBezTo>
                  <a:cubicBezTo>
                    <a:pt x="26" y="30"/>
                    <a:pt x="26" y="30"/>
                    <a:pt x="26" y="30"/>
                  </a:cubicBezTo>
                  <a:cubicBezTo>
                    <a:pt x="26" y="30"/>
                    <a:pt x="26" y="30"/>
                    <a:pt x="27" y="30"/>
                  </a:cubicBezTo>
                  <a:cubicBezTo>
                    <a:pt x="28" y="30"/>
                    <a:pt x="28" y="31"/>
                    <a:pt x="28" y="31"/>
                  </a:cubicBezTo>
                  <a:cubicBezTo>
                    <a:pt x="28" y="31"/>
                    <a:pt x="28" y="32"/>
                    <a:pt x="28" y="33"/>
                  </a:cubicBezTo>
                  <a:cubicBezTo>
                    <a:pt x="29" y="33"/>
                    <a:pt x="29" y="33"/>
                    <a:pt x="30" y="33"/>
                  </a:cubicBezTo>
                  <a:cubicBezTo>
                    <a:pt x="30" y="33"/>
                    <a:pt x="30" y="32"/>
                    <a:pt x="30" y="32"/>
                  </a:cubicBezTo>
                  <a:cubicBezTo>
                    <a:pt x="31" y="32"/>
                    <a:pt x="31" y="33"/>
                    <a:pt x="31" y="34"/>
                  </a:cubicBezTo>
                  <a:cubicBezTo>
                    <a:pt x="31" y="34"/>
                    <a:pt x="31" y="35"/>
                    <a:pt x="31" y="35"/>
                  </a:cubicBezTo>
                  <a:cubicBezTo>
                    <a:pt x="31" y="36"/>
                    <a:pt x="32" y="36"/>
                    <a:pt x="32" y="37"/>
                  </a:cubicBezTo>
                  <a:cubicBezTo>
                    <a:pt x="33" y="37"/>
                    <a:pt x="33" y="36"/>
                    <a:pt x="33" y="37"/>
                  </a:cubicBezTo>
                  <a:cubicBezTo>
                    <a:pt x="33" y="38"/>
                    <a:pt x="33" y="38"/>
                    <a:pt x="33" y="39"/>
                  </a:cubicBezTo>
                  <a:cubicBezTo>
                    <a:pt x="33" y="40"/>
                    <a:pt x="33" y="41"/>
                    <a:pt x="34" y="41"/>
                  </a:cubicBezTo>
                  <a:cubicBezTo>
                    <a:pt x="34" y="41"/>
                    <a:pt x="34" y="42"/>
                    <a:pt x="34" y="42"/>
                  </a:cubicBezTo>
                  <a:cubicBezTo>
                    <a:pt x="34" y="42"/>
                    <a:pt x="33" y="42"/>
                    <a:pt x="33" y="42"/>
                  </a:cubicBezTo>
                  <a:cubicBezTo>
                    <a:pt x="33" y="42"/>
                    <a:pt x="33" y="42"/>
                    <a:pt x="33" y="41"/>
                  </a:cubicBezTo>
                  <a:cubicBezTo>
                    <a:pt x="32" y="41"/>
                    <a:pt x="32" y="42"/>
                    <a:pt x="31" y="42"/>
                  </a:cubicBezTo>
                  <a:cubicBezTo>
                    <a:pt x="32" y="40"/>
                    <a:pt x="32" y="40"/>
                    <a:pt x="33" y="39"/>
                  </a:cubicBezTo>
                  <a:cubicBezTo>
                    <a:pt x="32" y="38"/>
                    <a:pt x="31" y="40"/>
                    <a:pt x="30" y="39"/>
                  </a:cubicBezTo>
                  <a:cubicBezTo>
                    <a:pt x="30" y="40"/>
                    <a:pt x="31" y="40"/>
                    <a:pt x="30" y="40"/>
                  </a:cubicBezTo>
                  <a:cubicBezTo>
                    <a:pt x="30" y="41"/>
                    <a:pt x="29" y="41"/>
                    <a:pt x="29" y="41"/>
                  </a:cubicBezTo>
                  <a:cubicBezTo>
                    <a:pt x="29" y="42"/>
                    <a:pt x="30" y="42"/>
                    <a:pt x="31" y="42"/>
                  </a:cubicBezTo>
                  <a:cubicBezTo>
                    <a:pt x="30" y="43"/>
                    <a:pt x="29" y="43"/>
                    <a:pt x="29" y="43"/>
                  </a:cubicBezTo>
                  <a:cubicBezTo>
                    <a:pt x="29" y="43"/>
                    <a:pt x="29" y="43"/>
                    <a:pt x="29" y="43"/>
                  </a:cubicBezTo>
                  <a:cubicBezTo>
                    <a:pt x="28" y="43"/>
                    <a:pt x="27" y="43"/>
                    <a:pt x="26" y="44"/>
                  </a:cubicBezTo>
                  <a:cubicBezTo>
                    <a:pt x="26" y="45"/>
                    <a:pt x="27" y="44"/>
                    <a:pt x="27" y="45"/>
                  </a:cubicBezTo>
                  <a:cubicBezTo>
                    <a:pt x="26" y="45"/>
                    <a:pt x="26" y="46"/>
                    <a:pt x="25" y="46"/>
                  </a:cubicBezTo>
                  <a:cubicBezTo>
                    <a:pt x="25" y="47"/>
                    <a:pt x="24" y="47"/>
                    <a:pt x="25" y="48"/>
                  </a:cubicBezTo>
                  <a:cubicBezTo>
                    <a:pt x="24" y="48"/>
                    <a:pt x="24" y="49"/>
                    <a:pt x="24" y="49"/>
                  </a:cubicBezTo>
                  <a:cubicBezTo>
                    <a:pt x="24" y="49"/>
                    <a:pt x="24" y="49"/>
                    <a:pt x="24" y="50"/>
                  </a:cubicBezTo>
                  <a:cubicBezTo>
                    <a:pt x="23" y="50"/>
                    <a:pt x="22" y="51"/>
                    <a:pt x="21" y="52"/>
                  </a:cubicBezTo>
                  <a:cubicBezTo>
                    <a:pt x="21" y="53"/>
                    <a:pt x="22" y="53"/>
                    <a:pt x="22" y="53"/>
                  </a:cubicBezTo>
                  <a:cubicBezTo>
                    <a:pt x="22" y="54"/>
                    <a:pt x="22" y="54"/>
                    <a:pt x="22" y="55"/>
                  </a:cubicBezTo>
                  <a:cubicBezTo>
                    <a:pt x="21" y="55"/>
                    <a:pt x="21" y="55"/>
                    <a:pt x="21" y="54"/>
                  </a:cubicBezTo>
                  <a:cubicBezTo>
                    <a:pt x="21" y="53"/>
                    <a:pt x="19" y="53"/>
                    <a:pt x="19" y="53"/>
                  </a:cubicBezTo>
                  <a:cubicBezTo>
                    <a:pt x="18" y="53"/>
                    <a:pt x="18" y="53"/>
                    <a:pt x="18" y="54"/>
                  </a:cubicBezTo>
                  <a:cubicBezTo>
                    <a:pt x="17" y="54"/>
                    <a:pt x="17" y="53"/>
                    <a:pt x="16" y="53"/>
                  </a:cubicBezTo>
                  <a:cubicBezTo>
                    <a:pt x="16" y="53"/>
                    <a:pt x="15" y="54"/>
                    <a:pt x="15" y="54"/>
                  </a:cubicBezTo>
                  <a:cubicBezTo>
                    <a:pt x="15" y="55"/>
                    <a:pt x="14" y="59"/>
                    <a:pt x="16" y="59"/>
                  </a:cubicBezTo>
                  <a:cubicBezTo>
                    <a:pt x="17" y="59"/>
                    <a:pt x="16" y="58"/>
                    <a:pt x="17" y="57"/>
                  </a:cubicBezTo>
                  <a:cubicBezTo>
                    <a:pt x="18" y="58"/>
                    <a:pt x="18" y="58"/>
                    <a:pt x="19" y="57"/>
                  </a:cubicBezTo>
                  <a:cubicBezTo>
                    <a:pt x="19" y="59"/>
                    <a:pt x="18" y="59"/>
                    <a:pt x="18" y="60"/>
                  </a:cubicBezTo>
                  <a:cubicBezTo>
                    <a:pt x="19" y="61"/>
                    <a:pt x="20" y="60"/>
                    <a:pt x="20" y="61"/>
                  </a:cubicBezTo>
                  <a:cubicBezTo>
                    <a:pt x="20" y="62"/>
                    <a:pt x="20" y="63"/>
                    <a:pt x="20" y="64"/>
                  </a:cubicBezTo>
                  <a:cubicBezTo>
                    <a:pt x="21" y="64"/>
                    <a:pt x="21" y="64"/>
                    <a:pt x="21" y="64"/>
                  </a:cubicBezTo>
                  <a:cubicBezTo>
                    <a:pt x="22" y="64"/>
                    <a:pt x="22" y="64"/>
                    <a:pt x="22" y="65"/>
                  </a:cubicBezTo>
                  <a:cubicBezTo>
                    <a:pt x="23" y="64"/>
                    <a:pt x="23" y="64"/>
                    <a:pt x="24" y="63"/>
                  </a:cubicBezTo>
                  <a:cubicBezTo>
                    <a:pt x="24" y="63"/>
                    <a:pt x="24" y="62"/>
                    <a:pt x="24" y="62"/>
                  </a:cubicBezTo>
                  <a:cubicBezTo>
                    <a:pt x="25" y="62"/>
                    <a:pt x="25" y="63"/>
                    <a:pt x="25" y="63"/>
                  </a:cubicBezTo>
                  <a:cubicBezTo>
                    <a:pt x="26" y="63"/>
                    <a:pt x="26" y="62"/>
                    <a:pt x="26" y="62"/>
                  </a:cubicBezTo>
                  <a:cubicBezTo>
                    <a:pt x="26" y="63"/>
                    <a:pt x="27" y="63"/>
                    <a:pt x="27" y="64"/>
                  </a:cubicBezTo>
                  <a:cubicBezTo>
                    <a:pt x="28" y="64"/>
                    <a:pt x="28" y="64"/>
                    <a:pt x="28" y="64"/>
                  </a:cubicBezTo>
                  <a:cubicBezTo>
                    <a:pt x="29" y="64"/>
                    <a:pt x="30" y="64"/>
                    <a:pt x="30" y="65"/>
                  </a:cubicBezTo>
                  <a:cubicBezTo>
                    <a:pt x="31" y="66"/>
                    <a:pt x="31" y="66"/>
                    <a:pt x="32" y="67"/>
                  </a:cubicBezTo>
                  <a:cubicBezTo>
                    <a:pt x="33" y="66"/>
                    <a:pt x="34" y="68"/>
                    <a:pt x="34" y="69"/>
                  </a:cubicBezTo>
                  <a:cubicBezTo>
                    <a:pt x="34" y="70"/>
                    <a:pt x="34" y="70"/>
                    <a:pt x="35" y="70"/>
                  </a:cubicBezTo>
                  <a:cubicBezTo>
                    <a:pt x="35" y="71"/>
                    <a:pt x="36" y="70"/>
                    <a:pt x="36" y="71"/>
                  </a:cubicBezTo>
                  <a:cubicBezTo>
                    <a:pt x="37" y="71"/>
                    <a:pt x="37" y="71"/>
                    <a:pt x="38" y="71"/>
                  </a:cubicBezTo>
                  <a:cubicBezTo>
                    <a:pt x="38" y="71"/>
                    <a:pt x="39" y="71"/>
                    <a:pt x="39" y="72"/>
                  </a:cubicBezTo>
                  <a:cubicBezTo>
                    <a:pt x="40" y="72"/>
                    <a:pt x="40" y="72"/>
                    <a:pt x="40" y="72"/>
                  </a:cubicBezTo>
                  <a:cubicBezTo>
                    <a:pt x="40" y="73"/>
                    <a:pt x="41" y="73"/>
                    <a:pt x="41" y="74"/>
                  </a:cubicBezTo>
                  <a:cubicBezTo>
                    <a:pt x="41" y="74"/>
                    <a:pt x="40" y="74"/>
                    <a:pt x="40" y="75"/>
                  </a:cubicBezTo>
                  <a:cubicBezTo>
                    <a:pt x="40" y="75"/>
                    <a:pt x="40" y="76"/>
                    <a:pt x="40" y="76"/>
                  </a:cubicBezTo>
                  <a:cubicBezTo>
                    <a:pt x="40" y="77"/>
                    <a:pt x="39" y="77"/>
                    <a:pt x="39" y="78"/>
                  </a:cubicBezTo>
                  <a:cubicBezTo>
                    <a:pt x="39" y="78"/>
                    <a:pt x="39" y="78"/>
                    <a:pt x="39" y="78"/>
                  </a:cubicBezTo>
                  <a:cubicBezTo>
                    <a:pt x="39" y="79"/>
                    <a:pt x="38" y="79"/>
                    <a:pt x="38" y="79"/>
                  </a:cubicBezTo>
                  <a:cubicBezTo>
                    <a:pt x="39" y="81"/>
                    <a:pt x="38" y="82"/>
                    <a:pt x="38" y="83"/>
                  </a:cubicBezTo>
                  <a:cubicBezTo>
                    <a:pt x="37" y="83"/>
                    <a:pt x="37" y="83"/>
                    <a:pt x="36" y="84"/>
                  </a:cubicBezTo>
                  <a:cubicBezTo>
                    <a:pt x="36" y="84"/>
                    <a:pt x="36" y="85"/>
                    <a:pt x="35" y="85"/>
                  </a:cubicBezTo>
                  <a:cubicBezTo>
                    <a:pt x="35" y="86"/>
                    <a:pt x="35" y="86"/>
                    <a:pt x="35" y="87"/>
                  </a:cubicBezTo>
                  <a:cubicBezTo>
                    <a:pt x="35" y="87"/>
                    <a:pt x="34" y="87"/>
                    <a:pt x="34" y="89"/>
                  </a:cubicBezTo>
                  <a:cubicBezTo>
                    <a:pt x="34" y="89"/>
                    <a:pt x="34" y="89"/>
                    <a:pt x="34" y="90"/>
                  </a:cubicBezTo>
                  <a:cubicBezTo>
                    <a:pt x="33" y="90"/>
                    <a:pt x="33" y="90"/>
                    <a:pt x="33" y="90"/>
                  </a:cubicBezTo>
                  <a:cubicBezTo>
                    <a:pt x="33" y="90"/>
                    <a:pt x="32" y="90"/>
                    <a:pt x="32" y="90"/>
                  </a:cubicBezTo>
                  <a:cubicBezTo>
                    <a:pt x="32" y="91"/>
                    <a:pt x="32" y="91"/>
                    <a:pt x="32" y="92"/>
                  </a:cubicBezTo>
                  <a:cubicBezTo>
                    <a:pt x="31" y="92"/>
                    <a:pt x="31" y="93"/>
                    <a:pt x="30" y="93"/>
                  </a:cubicBezTo>
                  <a:cubicBezTo>
                    <a:pt x="30" y="94"/>
                    <a:pt x="30" y="95"/>
                    <a:pt x="29" y="94"/>
                  </a:cubicBezTo>
                  <a:cubicBezTo>
                    <a:pt x="30" y="95"/>
                    <a:pt x="29" y="97"/>
                    <a:pt x="29" y="97"/>
                  </a:cubicBezTo>
                  <a:cubicBezTo>
                    <a:pt x="29" y="98"/>
                    <a:pt x="29" y="98"/>
                    <a:pt x="29" y="99"/>
                  </a:cubicBezTo>
                  <a:cubicBezTo>
                    <a:pt x="29" y="99"/>
                    <a:pt x="29" y="99"/>
                    <a:pt x="28" y="99"/>
                  </a:cubicBezTo>
                  <a:cubicBezTo>
                    <a:pt x="28" y="100"/>
                    <a:pt x="28" y="100"/>
                    <a:pt x="28" y="101"/>
                  </a:cubicBezTo>
                  <a:cubicBezTo>
                    <a:pt x="28" y="102"/>
                    <a:pt x="29" y="102"/>
                    <a:pt x="28" y="102"/>
                  </a:cubicBezTo>
                  <a:cubicBezTo>
                    <a:pt x="29" y="103"/>
                    <a:pt x="29" y="103"/>
                    <a:pt x="30" y="103"/>
                  </a:cubicBezTo>
                  <a:cubicBezTo>
                    <a:pt x="29" y="104"/>
                    <a:pt x="28" y="104"/>
                    <a:pt x="28" y="104"/>
                  </a:cubicBezTo>
                  <a:cubicBezTo>
                    <a:pt x="27" y="103"/>
                    <a:pt x="27" y="103"/>
                    <a:pt x="27" y="103"/>
                  </a:cubicBezTo>
                  <a:cubicBezTo>
                    <a:pt x="27" y="103"/>
                    <a:pt x="27" y="103"/>
                    <a:pt x="26" y="103"/>
                  </a:cubicBezTo>
                  <a:cubicBezTo>
                    <a:pt x="27" y="103"/>
                    <a:pt x="26" y="103"/>
                    <a:pt x="26" y="102"/>
                  </a:cubicBezTo>
                  <a:cubicBezTo>
                    <a:pt x="26" y="102"/>
                    <a:pt x="26" y="101"/>
                    <a:pt x="25" y="100"/>
                  </a:cubicBezTo>
                  <a:cubicBezTo>
                    <a:pt x="26" y="99"/>
                    <a:pt x="25" y="98"/>
                    <a:pt x="25" y="97"/>
                  </a:cubicBezTo>
                  <a:cubicBezTo>
                    <a:pt x="25" y="96"/>
                    <a:pt x="25" y="96"/>
                    <a:pt x="25" y="95"/>
                  </a:cubicBezTo>
                  <a:cubicBezTo>
                    <a:pt x="25" y="94"/>
                    <a:pt x="24" y="95"/>
                    <a:pt x="25" y="94"/>
                  </a:cubicBezTo>
                  <a:cubicBezTo>
                    <a:pt x="25" y="94"/>
                    <a:pt x="26" y="94"/>
                    <a:pt x="26" y="93"/>
                  </a:cubicBezTo>
                  <a:cubicBezTo>
                    <a:pt x="25" y="92"/>
                    <a:pt x="25" y="93"/>
                    <a:pt x="25" y="92"/>
                  </a:cubicBezTo>
                  <a:cubicBezTo>
                    <a:pt x="25" y="91"/>
                    <a:pt x="25" y="89"/>
                    <a:pt x="26" y="88"/>
                  </a:cubicBezTo>
                  <a:cubicBezTo>
                    <a:pt x="26" y="87"/>
                    <a:pt x="25" y="86"/>
                    <a:pt x="26" y="85"/>
                  </a:cubicBezTo>
                  <a:cubicBezTo>
                    <a:pt x="26" y="84"/>
                    <a:pt x="25" y="84"/>
                    <a:pt x="25" y="84"/>
                  </a:cubicBezTo>
                  <a:cubicBezTo>
                    <a:pt x="25" y="84"/>
                    <a:pt x="25" y="83"/>
                    <a:pt x="26" y="83"/>
                  </a:cubicBezTo>
                  <a:cubicBezTo>
                    <a:pt x="26" y="81"/>
                    <a:pt x="25" y="81"/>
                    <a:pt x="25" y="80"/>
                  </a:cubicBezTo>
                  <a:cubicBezTo>
                    <a:pt x="24" y="80"/>
                    <a:pt x="23" y="78"/>
                    <a:pt x="23" y="78"/>
                  </a:cubicBezTo>
                  <a:cubicBezTo>
                    <a:pt x="23" y="77"/>
                    <a:pt x="23" y="77"/>
                    <a:pt x="23" y="77"/>
                  </a:cubicBezTo>
                  <a:cubicBezTo>
                    <a:pt x="22" y="76"/>
                    <a:pt x="21" y="76"/>
                    <a:pt x="21" y="74"/>
                  </a:cubicBezTo>
                  <a:cubicBezTo>
                    <a:pt x="22" y="74"/>
                    <a:pt x="22" y="74"/>
                    <a:pt x="22" y="74"/>
                  </a:cubicBezTo>
                  <a:cubicBezTo>
                    <a:pt x="22" y="73"/>
                    <a:pt x="21" y="73"/>
                    <a:pt x="21" y="73"/>
                  </a:cubicBezTo>
                  <a:cubicBezTo>
                    <a:pt x="22" y="72"/>
                    <a:pt x="21" y="71"/>
                    <a:pt x="21" y="70"/>
                  </a:cubicBezTo>
                  <a:cubicBezTo>
                    <a:pt x="21" y="69"/>
                    <a:pt x="22" y="69"/>
                    <a:pt x="22" y="68"/>
                  </a:cubicBezTo>
                  <a:cubicBezTo>
                    <a:pt x="21" y="67"/>
                    <a:pt x="22" y="67"/>
                    <a:pt x="22" y="67"/>
                  </a:cubicBezTo>
                  <a:cubicBezTo>
                    <a:pt x="22" y="66"/>
                    <a:pt x="21" y="66"/>
                    <a:pt x="21" y="65"/>
                  </a:cubicBezTo>
                  <a:cubicBezTo>
                    <a:pt x="21" y="65"/>
                    <a:pt x="21" y="66"/>
                    <a:pt x="21" y="66"/>
                  </a:cubicBezTo>
                  <a:cubicBezTo>
                    <a:pt x="20" y="66"/>
                    <a:pt x="20" y="64"/>
                    <a:pt x="19" y="64"/>
                  </a:cubicBezTo>
                  <a:cubicBezTo>
                    <a:pt x="19" y="64"/>
                    <a:pt x="19" y="64"/>
                    <a:pt x="19" y="64"/>
                  </a:cubicBezTo>
                  <a:cubicBezTo>
                    <a:pt x="18" y="63"/>
                    <a:pt x="18" y="63"/>
                    <a:pt x="18" y="63"/>
                  </a:cubicBezTo>
                  <a:cubicBezTo>
                    <a:pt x="17" y="63"/>
                    <a:pt x="17" y="62"/>
                    <a:pt x="16" y="62"/>
                  </a:cubicBezTo>
                  <a:cubicBezTo>
                    <a:pt x="16" y="62"/>
                    <a:pt x="16" y="62"/>
                    <a:pt x="16" y="61"/>
                  </a:cubicBezTo>
                  <a:cubicBezTo>
                    <a:pt x="14" y="61"/>
                    <a:pt x="13" y="60"/>
                    <a:pt x="11" y="60"/>
                  </a:cubicBezTo>
                  <a:cubicBezTo>
                    <a:pt x="11" y="59"/>
                    <a:pt x="11" y="58"/>
                    <a:pt x="11" y="57"/>
                  </a:cubicBezTo>
                  <a:cubicBezTo>
                    <a:pt x="10" y="56"/>
                    <a:pt x="10" y="56"/>
                    <a:pt x="9" y="55"/>
                  </a:cubicBezTo>
                  <a:cubicBezTo>
                    <a:pt x="9" y="55"/>
                    <a:pt x="9" y="54"/>
                    <a:pt x="9" y="54"/>
                  </a:cubicBezTo>
                  <a:cubicBezTo>
                    <a:pt x="9" y="56"/>
                    <a:pt x="9" y="55"/>
                    <a:pt x="9" y="56"/>
                  </a:cubicBezTo>
                  <a:cubicBezTo>
                    <a:pt x="9" y="56"/>
                    <a:pt x="9" y="56"/>
                    <a:pt x="8" y="56"/>
                  </a:cubicBezTo>
                  <a:cubicBezTo>
                    <a:pt x="8" y="55"/>
                    <a:pt x="8" y="54"/>
                    <a:pt x="7" y="54"/>
                  </a:cubicBezTo>
                  <a:cubicBezTo>
                    <a:pt x="7" y="54"/>
                    <a:pt x="7" y="53"/>
                    <a:pt x="7" y="53"/>
                  </a:cubicBezTo>
                  <a:cubicBezTo>
                    <a:pt x="7" y="53"/>
                    <a:pt x="7" y="51"/>
                    <a:pt x="6" y="50"/>
                  </a:cubicBezTo>
                  <a:cubicBezTo>
                    <a:pt x="6" y="50"/>
                    <a:pt x="6" y="50"/>
                    <a:pt x="6" y="50"/>
                  </a:cubicBezTo>
                  <a:cubicBezTo>
                    <a:pt x="7" y="41"/>
                    <a:pt x="11" y="32"/>
                    <a:pt x="17" y="25"/>
                  </a:cubicBezTo>
                  <a:close/>
                  <a:moveTo>
                    <a:pt x="24" y="18"/>
                  </a:moveTo>
                  <a:cubicBezTo>
                    <a:pt x="27" y="16"/>
                    <a:pt x="30" y="14"/>
                    <a:pt x="34" y="12"/>
                  </a:cubicBezTo>
                  <a:cubicBezTo>
                    <a:pt x="34" y="12"/>
                    <a:pt x="34" y="12"/>
                    <a:pt x="34" y="12"/>
                  </a:cubicBezTo>
                  <a:cubicBezTo>
                    <a:pt x="34" y="13"/>
                    <a:pt x="33" y="13"/>
                    <a:pt x="32" y="13"/>
                  </a:cubicBezTo>
                  <a:cubicBezTo>
                    <a:pt x="32" y="13"/>
                    <a:pt x="32" y="14"/>
                    <a:pt x="32" y="14"/>
                  </a:cubicBezTo>
                  <a:cubicBezTo>
                    <a:pt x="31" y="14"/>
                    <a:pt x="31" y="15"/>
                    <a:pt x="31" y="15"/>
                  </a:cubicBezTo>
                  <a:cubicBezTo>
                    <a:pt x="30" y="15"/>
                    <a:pt x="30" y="16"/>
                    <a:pt x="29" y="16"/>
                  </a:cubicBezTo>
                  <a:cubicBezTo>
                    <a:pt x="29" y="17"/>
                    <a:pt x="28" y="17"/>
                    <a:pt x="28" y="18"/>
                  </a:cubicBezTo>
                  <a:cubicBezTo>
                    <a:pt x="27" y="18"/>
                    <a:pt x="27" y="18"/>
                    <a:pt x="26" y="18"/>
                  </a:cubicBezTo>
                  <a:cubicBezTo>
                    <a:pt x="26" y="19"/>
                    <a:pt x="27" y="18"/>
                    <a:pt x="27" y="19"/>
                  </a:cubicBezTo>
                  <a:cubicBezTo>
                    <a:pt x="27" y="19"/>
                    <a:pt x="27" y="19"/>
                    <a:pt x="26" y="19"/>
                  </a:cubicBezTo>
                  <a:cubicBezTo>
                    <a:pt x="26" y="21"/>
                    <a:pt x="24" y="20"/>
                    <a:pt x="23" y="20"/>
                  </a:cubicBezTo>
                  <a:cubicBezTo>
                    <a:pt x="23" y="20"/>
                    <a:pt x="23" y="20"/>
                    <a:pt x="23" y="20"/>
                  </a:cubicBezTo>
                  <a:cubicBezTo>
                    <a:pt x="23" y="19"/>
                    <a:pt x="23" y="19"/>
                    <a:pt x="23" y="19"/>
                  </a:cubicBezTo>
                  <a:cubicBezTo>
                    <a:pt x="24" y="19"/>
                    <a:pt x="24" y="19"/>
                    <a:pt x="25" y="19"/>
                  </a:cubicBezTo>
                  <a:cubicBezTo>
                    <a:pt x="25" y="19"/>
                    <a:pt x="24" y="18"/>
                    <a:pt x="24" y="18"/>
                  </a:cubicBezTo>
                  <a:close/>
                  <a:moveTo>
                    <a:pt x="107" y="35"/>
                  </a:moveTo>
                  <a:cubicBezTo>
                    <a:pt x="107" y="35"/>
                    <a:pt x="106" y="35"/>
                    <a:pt x="106" y="36"/>
                  </a:cubicBezTo>
                  <a:cubicBezTo>
                    <a:pt x="106" y="37"/>
                    <a:pt x="107" y="36"/>
                    <a:pt x="107" y="36"/>
                  </a:cubicBezTo>
                  <a:cubicBezTo>
                    <a:pt x="108" y="36"/>
                    <a:pt x="108" y="37"/>
                    <a:pt x="108" y="38"/>
                  </a:cubicBezTo>
                  <a:cubicBezTo>
                    <a:pt x="108" y="39"/>
                    <a:pt x="109" y="40"/>
                    <a:pt x="108" y="41"/>
                  </a:cubicBezTo>
                  <a:cubicBezTo>
                    <a:pt x="108" y="42"/>
                    <a:pt x="107" y="43"/>
                    <a:pt x="107" y="44"/>
                  </a:cubicBezTo>
                  <a:cubicBezTo>
                    <a:pt x="106" y="44"/>
                    <a:pt x="106" y="44"/>
                    <a:pt x="106" y="45"/>
                  </a:cubicBezTo>
                  <a:cubicBezTo>
                    <a:pt x="105" y="46"/>
                    <a:pt x="106" y="49"/>
                    <a:pt x="105" y="50"/>
                  </a:cubicBezTo>
                  <a:cubicBezTo>
                    <a:pt x="104" y="49"/>
                    <a:pt x="104" y="49"/>
                    <a:pt x="104" y="48"/>
                  </a:cubicBezTo>
                  <a:cubicBezTo>
                    <a:pt x="104" y="47"/>
                    <a:pt x="103" y="47"/>
                    <a:pt x="103" y="46"/>
                  </a:cubicBezTo>
                  <a:cubicBezTo>
                    <a:pt x="102" y="46"/>
                    <a:pt x="103" y="47"/>
                    <a:pt x="103" y="48"/>
                  </a:cubicBezTo>
                  <a:cubicBezTo>
                    <a:pt x="103" y="48"/>
                    <a:pt x="102" y="48"/>
                    <a:pt x="102" y="48"/>
                  </a:cubicBezTo>
                  <a:cubicBezTo>
                    <a:pt x="102" y="49"/>
                    <a:pt x="102" y="49"/>
                    <a:pt x="102" y="49"/>
                  </a:cubicBezTo>
                  <a:cubicBezTo>
                    <a:pt x="102" y="50"/>
                    <a:pt x="102" y="50"/>
                    <a:pt x="103" y="50"/>
                  </a:cubicBezTo>
                  <a:cubicBezTo>
                    <a:pt x="103" y="51"/>
                    <a:pt x="103" y="51"/>
                    <a:pt x="103" y="51"/>
                  </a:cubicBezTo>
                  <a:cubicBezTo>
                    <a:pt x="103" y="52"/>
                    <a:pt x="103" y="54"/>
                    <a:pt x="103" y="54"/>
                  </a:cubicBezTo>
                  <a:cubicBezTo>
                    <a:pt x="102" y="54"/>
                    <a:pt x="102" y="55"/>
                    <a:pt x="102" y="55"/>
                  </a:cubicBezTo>
                  <a:cubicBezTo>
                    <a:pt x="102" y="56"/>
                    <a:pt x="101" y="57"/>
                    <a:pt x="100" y="58"/>
                  </a:cubicBezTo>
                  <a:cubicBezTo>
                    <a:pt x="100" y="58"/>
                    <a:pt x="99" y="58"/>
                    <a:pt x="98" y="59"/>
                  </a:cubicBezTo>
                  <a:cubicBezTo>
                    <a:pt x="99" y="59"/>
                    <a:pt x="99" y="59"/>
                    <a:pt x="99" y="59"/>
                  </a:cubicBezTo>
                  <a:cubicBezTo>
                    <a:pt x="99" y="59"/>
                    <a:pt x="99" y="60"/>
                    <a:pt x="98" y="60"/>
                  </a:cubicBezTo>
                  <a:cubicBezTo>
                    <a:pt x="99" y="63"/>
                    <a:pt x="98" y="65"/>
                    <a:pt x="97" y="65"/>
                  </a:cubicBezTo>
                  <a:cubicBezTo>
                    <a:pt x="97" y="64"/>
                    <a:pt x="96" y="64"/>
                    <a:pt x="96" y="64"/>
                  </a:cubicBezTo>
                  <a:cubicBezTo>
                    <a:pt x="96" y="64"/>
                    <a:pt x="95" y="63"/>
                    <a:pt x="95" y="62"/>
                  </a:cubicBezTo>
                  <a:cubicBezTo>
                    <a:pt x="94" y="63"/>
                    <a:pt x="95" y="64"/>
                    <a:pt x="95" y="64"/>
                  </a:cubicBezTo>
                  <a:cubicBezTo>
                    <a:pt x="95" y="65"/>
                    <a:pt x="95" y="65"/>
                    <a:pt x="96" y="66"/>
                  </a:cubicBezTo>
                  <a:cubicBezTo>
                    <a:pt x="96" y="67"/>
                    <a:pt x="97" y="67"/>
                    <a:pt x="97" y="69"/>
                  </a:cubicBezTo>
                  <a:cubicBezTo>
                    <a:pt x="96" y="68"/>
                    <a:pt x="95" y="67"/>
                    <a:pt x="94" y="66"/>
                  </a:cubicBezTo>
                  <a:cubicBezTo>
                    <a:pt x="94" y="65"/>
                    <a:pt x="94" y="65"/>
                    <a:pt x="94" y="65"/>
                  </a:cubicBezTo>
                  <a:cubicBezTo>
                    <a:pt x="93" y="64"/>
                    <a:pt x="94" y="64"/>
                    <a:pt x="94" y="64"/>
                  </a:cubicBezTo>
                  <a:cubicBezTo>
                    <a:pt x="94" y="63"/>
                    <a:pt x="94" y="62"/>
                    <a:pt x="93" y="62"/>
                  </a:cubicBezTo>
                  <a:cubicBezTo>
                    <a:pt x="93" y="62"/>
                    <a:pt x="93" y="61"/>
                    <a:pt x="93" y="61"/>
                  </a:cubicBezTo>
                  <a:cubicBezTo>
                    <a:pt x="93" y="60"/>
                    <a:pt x="92" y="61"/>
                    <a:pt x="91" y="60"/>
                  </a:cubicBezTo>
                  <a:cubicBezTo>
                    <a:pt x="91" y="60"/>
                    <a:pt x="92" y="60"/>
                    <a:pt x="92" y="59"/>
                  </a:cubicBezTo>
                  <a:cubicBezTo>
                    <a:pt x="91" y="59"/>
                    <a:pt x="91" y="58"/>
                    <a:pt x="91" y="57"/>
                  </a:cubicBezTo>
                  <a:cubicBezTo>
                    <a:pt x="90" y="58"/>
                    <a:pt x="89" y="58"/>
                    <a:pt x="89" y="58"/>
                  </a:cubicBezTo>
                  <a:cubicBezTo>
                    <a:pt x="89" y="59"/>
                    <a:pt x="88" y="59"/>
                    <a:pt x="88" y="60"/>
                  </a:cubicBezTo>
                  <a:cubicBezTo>
                    <a:pt x="87" y="60"/>
                    <a:pt x="88" y="61"/>
                    <a:pt x="87" y="60"/>
                  </a:cubicBezTo>
                  <a:cubicBezTo>
                    <a:pt x="87" y="61"/>
                    <a:pt x="87" y="61"/>
                    <a:pt x="87" y="61"/>
                  </a:cubicBezTo>
                  <a:cubicBezTo>
                    <a:pt x="87" y="61"/>
                    <a:pt x="87" y="61"/>
                    <a:pt x="86" y="61"/>
                  </a:cubicBezTo>
                  <a:cubicBezTo>
                    <a:pt x="87" y="63"/>
                    <a:pt x="86" y="64"/>
                    <a:pt x="86" y="65"/>
                  </a:cubicBezTo>
                  <a:cubicBezTo>
                    <a:pt x="85" y="65"/>
                    <a:pt x="85" y="65"/>
                    <a:pt x="84" y="65"/>
                  </a:cubicBezTo>
                  <a:cubicBezTo>
                    <a:pt x="84" y="65"/>
                    <a:pt x="84" y="64"/>
                    <a:pt x="84" y="64"/>
                  </a:cubicBezTo>
                  <a:cubicBezTo>
                    <a:pt x="84" y="63"/>
                    <a:pt x="84" y="63"/>
                    <a:pt x="84" y="62"/>
                  </a:cubicBezTo>
                  <a:cubicBezTo>
                    <a:pt x="83" y="61"/>
                    <a:pt x="83" y="60"/>
                    <a:pt x="82" y="59"/>
                  </a:cubicBezTo>
                  <a:cubicBezTo>
                    <a:pt x="83" y="59"/>
                    <a:pt x="82" y="59"/>
                    <a:pt x="82" y="58"/>
                  </a:cubicBezTo>
                  <a:cubicBezTo>
                    <a:pt x="82" y="58"/>
                    <a:pt x="81" y="58"/>
                    <a:pt x="81" y="57"/>
                  </a:cubicBezTo>
                  <a:cubicBezTo>
                    <a:pt x="81" y="57"/>
                    <a:pt x="81" y="57"/>
                    <a:pt x="82" y="57"/>
                  </a:cubicBezTo>
                  <a:cubicBezTo>
                    <a:pt x="81" y="57"/>
                    <a:pt x="80" y="56"/>
                    <a:pt x="79" y="56"/>
                  </a:cubicBezTo>
                  <a:cubicBezTo>
                    <a:pt x="79" y="56"/>
                    <a:pt x="79" y="56"/>
                    <a:pt x="79" y="55"/>
                  </a:cubicBezTo>
                  <a:cubicBezTo>
                    <a:pt x="78" y="55"/>
                    <a:pt x="78" y="56"/>
                    <a:pt x="77" y="56"/>
                  </a:cubicBezTo>
                  <a:cubicBezTo>
                    <a:pt x="77" y="55"/>
                    <a:pt x="77" y="55"/>
                    <a:pt x="76" y="55"/>
                  </a:cubicBezTo>
                  <a:cubicBezTo>
                    <a:pt x="75" y="55"/>
                    <a:pt x="75" y="53"/>
                    <a:pt x="74" y="52"/>
                  </a:cubicBezTo>
                  <a:cubicBezTo>
                    <a:pt x="74" y="52"/>
                    <a:pt x="73" y="53"/>
                    <a:pt x="73" y="53"/>
                  </a:cubicBezTo>
                  <a:cubicBezTo>
                    <a:pt x="74" y="53"/>
                    <a:pt x="74" y="54"/>
                    <a:pt x="74" y="54"/>
                  </a:cubicBezTo>
                  <a:cubicBezTo>
                    <a:pt x="74" y="55"/>
                    <a:pt x="75" y="55"/>
                    <a:pt x="75" y="56"/>
                  </a:cubicBezTo>
                  <a:cubicBezTo>
                    <a:pt x="75" y="55"/>
                    <a:pt x="76" y="55"/>
                    <a:pt x="76" y="55"/>
                  </a:cubicBezTo>
                  <a:cubicBezTo>
                    <a:pt x="76" y="57"/>
                    <a:pt x="77" y="57"/>
                    <a:pt x="77" y="57"/>
                  </a:cubicBezTo>
                  <a:cubicBezTo>
                    <a:pt x="77" y="58"/>
                    <a:pt x="77" y="58"/>
                    <a:pt x="77" y="59"/>
                  </a:cubicBezTo>
                  <a:cubicBezTo>
                    <a:pt x="76" y="59"/>
                    <a:pt x="76" y="60"/>
                    <a:pt x="75" y="60"/>
                  </a:cubicBezTo>
                  <a:cubicBezTo>
                    <a:pt x="75" y="60"/>
                    <a:pt x="75" y="61"/>
                    <a:pt x="75" y="61"/>
                  </a:cubicBezTo>
                  <a:cubicBezTo>
                    <a:pt x="73" y="61"/>
                    <a:pt x="72" y="62"/>
                    <a:pt x="71" y="63"/>
                  </a:cubicBezTo>
                  <a:cubicBezTo>
                    <a:pt x="70" y="62"/>
                    <a:pt x="70" y="61"/>
                    <a:pt x="70" y="60"/>
                  </a:cubicBezTo>
                  <a:cubicBezTo>
                    <a:pt x="69" y="59"/>
                    <a:pt x="69" y="58"/>
                    <a:pt x="68" y="57"/>
                  </a:cubicBezTo>
                  <a:cubicBezTo>
                    <a:pt x="68" y="56"/>
                    <a:pt x="67" y="55"/>
                    <a:pt x="67" y="55"/>
                  </a:cubicBezTo>
                  <a:cubicBezTo>
                    <a:pt x="67" y="55"/>
                    <a:pt x="67" y="56"/>
                    <a:pt x="67" y="57"/>
                  </a:cubicBezTo>
                  <a:cubicBezTo>
                    <a:pt x="67" y="57"/>
                    <a:pt x="68" y="57"/>
                    <a:pt x="68" y="58"/>
                  </a:cubicBezTo>
                  <a:cubicBezTo>
                    <a:pt x="68" y="59"/>
                    <a:pt x="69" y="59"/>
                    <a:pt x="69" y="61"/>
                  </a:cubicBezTo>
                  <a:cubicBezTo>
                    <a:pt x="70" y="61"/>
                    <a:pt x="70" y="62"/>
                    <a:pt x="71" y="63"/>
                  </a:cubicBezTo>
                  <a:cubicBezTo>
                    <a:pt x="71" y="63"/>
                    <a:pt x="72" y="63"/>
                    <a:pt x="72" y="63"/>
                  </a:cubicBezTo>
                  <a:cubicBezTo>
                    <a:pt x="73" y="63"/>
                    <a:pt x="73" y="63"/>
                    <a:pt x="74" y="63"/>
                  </a:cubicBezTo>
                  <a:cubicBezTo>
                    <a:pt x="74" y="63"/>
                    <a:pt x="74" y="64"/>
                    <a:pt x="74" y="65"/>
                  </a:cubicBezTo>
                  <a:cubicBezTo>
                    <a:pt x="73" y="66"/>
                    <a:pt x="72" y="68"/>
                    <a:pt x="71" y="69"/>
                  </a:cubicBezTo>
                  <a:cubicBezTo>
                    <a:pt x="71" y="70"/>
                    <a:pt x="70" y="70"/>
                    <a:pt x="70" y="70"/>
                  </a:cubicBezTo>
                  <a:cubicBezTo>
                    <a:pt x="70" y="72"/>
                    <a:pt x="69" y="72"/>
                    <a:pt x="69" y="73"/>
                  </a:cubicBezTo>
                  <a:cubicBezTo>
                    <a:pt x="69" y="75"/>
                    <a:pt x="69" y="77"/>
                    <a:pt x="69" y="79"/>
                  </a:cubicBezTo>
                  <a:cubicBezTo>
                    <a:pt x="68" y="80"/>
                    <a:pt x="67" y="82"/>
                    <a:pt x="67" y="84"/>
                  </a:cubicBezTo>
                  <a:cubicBezTo>
                    <a:pt x="66" y="84"/>
                    <a:pt x="66" y="84"/>
                    <a:pt x="66" y="84"/>
                  </a:cubicBezTo>
                  <a:cubicBezTo>
                    <a:pt x="66" y="85"/>
                    <a:pt x="66" y="86"/>
                    <a:pt x="66" y="86"/>
                  </a:cubicBezTo>
                  <a:cubicBezTo>
                    <a:pt x="65" y="87"/>
                    <a:pt x="64" y="88"/>
                    <a:pt x="64" y="89"/>
                  </a:cubicBezTo>
                  <a:cubicBezTo>
                    <a:pt x="62" y="89"/>
                    <a:pt x="62" y="90"/>
                    <a:pt x="60" y="91"/>
                  </a:cubicBezTo>
                  <a:cubicBezTo>
                    <a:pt x="59" y="89"/>
                    <a:pt x="59" y="87"/>
                    <a:pt x="58" y="86"/>
                  </a:cubicBezTo>
                  <a:cubicBezTo>
                    <a:pt x="58" y="86"/>
                    <a:pt x="58" y="85"/>
                    <a:pt x="58" y="84"/>
                  </a:cubicBezTo>
                  <a:cubicBezTo>
                    <a:pt x="58" y="83"/>
                    <a:pt x="57" y="82"/>
                    <a:pt x="57" y="81"/>
                  </a:cubicBezTo>
                  <a:cubicBezTo>
                    <a:pt x="57" y="80"/>
                    <a:pt x="57" y="78"/>
                    <a:pt x="57" y="77"/>
                  </a:cubicBezTo>
                  <a:cubicBezTo>
                    <a:pt x="57" y="76"/>
                    <a:pt x="57" y="75"/>
                    <a:pt x="57" y="74"/>
                  </a:cubicBezTo>
                  <a:cubicBezTo>
                    <a:pt x="57" y="73"/>
                    <a:pt x="56" y="72"/>
                    <a:pt x="55" y="71"/>
                  </a:cubicBezTo>
                  <a:cubicBezTo>
                    <a:pt x="55" y="70"/>
                    <a:pt x="56" y="69"/>
                    <a:pt x="56" y="67"/>
                  </a:cubicBezTo>
                  <a:cubicBezTo>
                    <a:pt x="55" y="67"/>
                    <a:pt x="55" y="68"/>
                    <a:pt x="55" y="68"/>
                  </a:cubicBezTo>
                  <a:cubicBezTo>
                    <a:pt x="54" y="68"/>
                    <a:pt x="54" y="67"/>
                    <a:pt x="53" y="67"/>
                  </a:cubicBezTo>
                  <a:cubicBezTo>
                    <a:pt x="53" y="67"/>
                    <a:pt x="53" y="66"/>
                    <a:pt x="53" y="66"/>
                  </a:cubicBezTo>
                  <a:cubicBezTo>
                    <a:pt x="52" y="66"/>
                    <a:pt x="52" y="67"/>
                    <a:pt x="52" y="68"/>
                  </a:cubicBezTo>
                  <a:cubicBezTo>
                    <a:pt x="51" y="67"/>
                    <a:pt x="50" y="68"/>
                    <a:pt x="49" y="68"/>
                  </a:cubicBezTo>
                  <a:cubicBezTo>
                    <a:pt x="48" y="68"/>
                    <a:pt x="47" y="67"/>
                    <a:pt x="46" y="66"/>
                  </a:cubicBezTo>
                  <a:cubicBezTo>
                    <a:pt x="46" y="65"/>
                    <a:pt x="46" y="64"/>
                    <a:pt x="45" y="63"/>
                  </a:cubicBezTo>
                  <a:cubicBezTo>
                    <a:pt x="45" y="61"/>
                    <a:pt x="45" y="59"/>
                    <a:pt x="45" y="58"/>
                  </a:cubicBezTo>
                  <a:cubicBezTo>
                    <a:pt x="45" y="57"/>
                    <a:pt x="46" y="56"/>
                    <a:pt x="46" y="55"/>
                  </a:cubicBezTo>
                  <a:cubicBezTo>
                    <a:pt x="46" y="54"/>
                    <a:pt x="47" y="54"/>
                    <a:pt x="48" y="53"/>
                  </a:cubicBezTo>
                  <a:cubicBezTo>
                    <a:pt x="48" y="52"/>
                    <a:pt x="48" y="51"/>
                    <a:pt x="48" y="50"/>
                  </a:cubicBezTo>
                  <a:cubicBezTo>
                    <a:pt x="49" y="50"/>
                    <a:pt x="49" y="49"/>
                    <a:pt x="50" y="49"/>
                  </a:cubicBezTo>
                  <a:cubicBezTo>
                    <a:pt x="50" y="49"/>
                    <a:pt x="50" y="49"/>
                    <a:pt x="51" y="49"/>
                  </a:cubicBezTo>
                  <a:cubicBezTo>
                    <a:pt x="51" y="49"/>
                    <a:pt x="53" y="48"/>
                    <a:pt x="54" y="49"/>
                  </a:cubicBezTo>
                  <a:cubicBezTo>
                    <a:pt x="55" y="48"/>
                    <a:pt x="56" y="48"/>
                    <a:pt x="57" y="48"/>
                  </a:cubicBezTo>
                  <a:cubicBezTo>
                    <a:pt x="57" y="48"/>
                    <a:pt x="57" y="49"/>
                    <a:pt x="57" y="49"/>
                  </a:cubicBezTo>
                  <a:cubicBezTo>
                    <a:pt x="57" y="49"/>
                    <a:pt x="57" y="49"/>
                    <a:pt x="57" y="50"/>
                  </a:cubicBezTo>
                  <a:cubicBezTo>
                    <a:pt x="58" y="51"/>
                    <a:pt x="59" y="51"/>
                    <a:pt x="60" y="52"/>
                  </a:cubicBezTo>
                  <a:cubicBezTo>
                    <a:pt x="61" y="52"/>
                    <a:pt x="61" y="51"/>
                    <a:pt x="61" y="51"/>
                  </a:cubicBezTo>
                  <a:cubicBezTo>
                    <a:pt x="63" y="51"/>
                    <a:pt x="64" y="51"/>
                    <a:pt x="66" y="52"/>
                  </a:cubicBezTo>
                  <a:cubicBezTo>
                    <a:pt x="67" y="52"/>
                    <a:pt x="66" y="50"/>
                    <a:pt x="67" y="50"/>
                  </a:cubicBezTo>
                  <a:cubicBezTo>
                    <a:pt x="67" y="49"/>
                    <a:pt x="67" y="49"/>
                    <a:pt x="67" y="49"/>
                  </a:cubicBezTo>
                  <a:cubicBezTo>
                    <a:pt x="66" y="48"/>
                    <a:pt x="67" y="50"/>
                    <a:pt x="66" y="50"/>
                  </a:cubicBezTo>
                  <a:cubicBezTo>
                    <a:pt x="65" y="50"/>
                    <a:pt x="66" y="49"/>
                    <a:pt x="65" y="49"/>
                  </a:cubicBezTo>
                  <a:cubicBezTo>
                    <a:pt x="65" y="49"/>
                    <a:pt x="64" y="49"/>
                    <a:pt x="63" y="49"/>
                  </a:cubicBezTo>
                  <a:cubicBezTo>
                    <a:pt x="63" y="48"/>
                    <a:pt x="63" y="48"/>
                    <a:pt x="63" y="48"/>
                  </a:cubicBezTo>
                  <a:cubicBezTo>
                    <a:pt x="63" y="47"/>
                    <a:pt x="63" y="47"/>
                    <a:pt x="63" y="46"/>
                  </a:cubicBezTo>
                  <a:cubicBezTo>
                    <a:pt x="63" y="46"/>
                    <a:pt x="62" y="46"/>
                    <a:pt x="62" y="46"/>
                  </a:cubicBezTo>
                  <a:cubicBezTo>
                    <a:pt x="62" y="47"/>
                    <a:pt x="62" y="48"/>
                    <a:pt x="62" y="49"/>
                  </a:cubicBezTo>
                  <a:cubicBezTo>
                    <a:pt x="63" y="48"/>
                    <a:pt x="63" y="49"/>
                    <a:pt x="63" y="49"/>
                  </a:cubicBezTo>
                  <a:cubicBezTo>
                    <a:pt x="62" y="49"/>
                    <a:pt x="62" y="49"/>
                    <a:pt x="62" y="49"/>
                  </a:cubicBezTo>
                  <a:cubicBezTo>
                    <a:pt x="62" y="49"/>
                    <a:pt x="62" y="49"/>
                    <a:pt x="62" y="49"/>
                  </a:cubicBezTo>
                  <a:cubicBezTo>
                    <a:pt x="62" y="49"/>
                    <a:pt x="61" y="49"/>
                    <a:pt x="61" y="48"/>
                  </a:cubicBezTo>
                  <a:cubicBezTo>
                    <a:pt x="61" y="48"/>
                    <a:pt x="61" y="47"/>
                    <a:pt x="61" y="47"/>
                  </a:cubicBezTo>
                  <a:cubicBezTo>
                    <a:pt x="61" y="47"/>
                    <a:pt x="61" y="46"/>
                    <a:pt x="60" y="46"/>
                  </a:cubicBezTo>
                  <a:cubicBezTo>
                    <a:pt x="60" y="46"/>
                    <a:pt x="60" y="45"/>
                    <a:pt x="60" y="45"/>
                  </a:cubicBezTo>
                  <a:cubicBezTo>
                    <a:pt x="59" y="44"/>
                    <a:pt x="58" y="44"/>
                    <a:pt x="58" y="43"/>
                  </a:cubicBezTo>
                  <a:cubicBezTo>
                    <a:pt x="57" y="45"/>
                    <a:pt x="60" y="45"/>
                    <a:pt x="60" y="46"/>
                  </a:cubicBezTo>
                  <a:cubicBezTo>
                    <a:pt x="60" y="47"/>
                    <a:pt x="59" y="45"/>
                    <a:pt x="59" y="46"/>
                  </a:cubicBezTo>
                  <a:cubicBezTo>
                    <a:pt x="59" y="46"/>
                    <a:pt x="60" y="46"/>
                    <a:pt x="59" y="47"/>
                  </a:cubicBezTo>
                  <a:cubicBezTo>
                    <a:pt x="59" y="47"/>
                    <a:pt x="58" y="47"/>
                    <a:pt x="59" y="48"/>
                  </a:cubicBezTo>
                  <a:cubicBezTo>
                    <a:pt x="58" y="48"/>
                    <a:pt x="58" y="48"/>
                    <a:pt x="58" y="47"/>
                  </a:cubicBezTo>
                  <a:cubicBezTo>
                    <a:pt x="58" y="47"/>
                    <a:pt x="59" y="47"/>
                    <a:pt x="59" y="47"/>
                  </a:cubicBezTo>
                  <a:cubicBezTo>
                    <a:pt x="58" y="46"/>
                    <a:pt x="58" y="45"/>
                    <a:pt x="57" y="45"/>
                  </a:cubicBezTo>
                  <a:cubicBezTo>
                    <a:pt x="57" y="45"/>
                    <a:pt x="57" y="45"/>
                    <a:pt x="56" y="44"/>
                  </a:cubicBezTo>
                  <a:cubicBezTo>
                    <a:pt x="56" y="46"/>
                    <a:pt x="57" y="47"/>
                    <a:pt x="56" y="47"/>
                  </a:cubicBezTo>
                  <a:cubicBezTo>
                    <a:pt x="56" y="46"/>
                    <a:pt x="55" y="44"/>
                    <a:pt x="56" y="44"/>
                  </a:cubicBezTo>
                  <a:cubicBezTo>
                    <a:pt x="55" y="44"/>
                    <a:pt x="55" y="44"/>
                    <a:pt x="54" y="44"/>
                  </a:cubicBezTo>
                  <a:cubicBezTo>
                    <a:pt x="53" y="44"/>
                    <a:pt x="53" y="45"/>
                    <a:pt x="52" y="46"/>
                  </a:cubicBezTo>
                  <a:cubicBezTo>
                    <a:pt x="53" y="47"/>
                    <a:pt x="52" y="48"/>
                    <a:pt x="52" y="49"/>
                  </a:cubicBezTo>
                  <a:cubicBezTo>
                    <a:pt x="51" y="48"/>
                    <a:pt x="51" y="48"/>
                    <a:pt x="50" y="49"/>
                  </a:cubicBezTo>
                  <a:cubicBezTo>
                    <a:pt x="50" y="48"/>
                    <a:pt x="49" y="48"/>
                    <a:pt x="48" y="48"/>
                  </a:cubicBezTo>
                  <a:cubicBezTo>
                    <a:pt x="49" y="47"/>
                    <a:pt x="48" y="47"/>
                    <a:pt x="48" y="46"/>
                  </a:cubicBezTo>
                  <a:cubicBezTo>
                    <a:pt x="49" y="46"/>
                    <a:pt x="48" y="45"/>
                    <a:pt x="48" y="44"/>
                  </a:cubicBezTo>
                  <a:cubicBezTo>
                    <a:pt x="50" y="44"/>
                    <a:pt x="50" y="43"/>
                    <a:pt x="51" y="44"/>
                  </a:cubicBezTo>
                  <a:cubicBezTo>
                    <a:pt x="52" y="44"/>
                    <a:pt x="52" y="43"/>
                    <a:pt x="52" y="43"/>
                  </a:cubicBezTo>
                  <a:cubicBezTo>
                    <a:pt x="52" y="42"/>
                    <a:pt x="51" y="42"/>
                    <a:pt x="51" y="41"/>
                  </a:cubicBezTo>
                  <a:cubicBezTo>
                    <a:pt x="51" y="41"/>
                    <a:pt x="50" y="41"/>
                    <a:pt x="50" y="41"/>
                  </a:cubicBezTo>
                  <a:cubicBezTo>
                    <a:pt x="50" y="40"/>
                    <a:pt x="50" y="40"/>
                    <a:pt x="51" y="40"/>
                  </a:cubicBezTo>
                  <a:cubicBezTo>
                    <a:pt x="51" y="40"/>
                    <a:pt x="51" y="39"/>
                    <a:pt x="52" y="39"/>
                  </a:cubicBezTo>
                  <a:cubicBezTo>
                    <a:pt x="52" y="39"/>
                    <a:pt x="52" y="39"/>
                    <a:pt x="52" y="39"/>
                  </a:cubicBezTo>
                  <a:cubicBezTo>
                    <a:pt x="51" y="39"/>
                    <a:pt x="50" y="39"/>
                    <a:pt x="49" y="39"/>
                  </a:cubicBezTo>
                  <a:cubicBezTo>
                    <a:pt x="49" y="39"/>
                    <a:pt x="50" y="39"/>
                    <a:pt x="50" y="39"/>
                  </a:cubicBezTo>
                  <a:cubicBezTo>
                    <a:pt x="50" y="38"/>
                    <a:pt x="50" y="38"/>
                    <a:pt x="50" y="37"/>
                  </a:cubicBezTo>
                  <a:cubicBezTo>
                    <a:pt x="50" y="37"/>
                    <a:pt x="51" y="37"/>
                    <a:pt x="51" y="36"/>
                  </a:cubicBezTo>
                  <a:cubicBezTo>
                    <a:pt x="51" y="36"/>
                    <a:pt x="50" y="36"/>
                    <a:pt x="50" y="35"/>
                  </a:cubicBezTo>
                  <a:cubicBezTo>
                    <a:pt x="50" y="34"/>
                    <a:pt x="50" y="34"/>
                    <a:pt x="50" y="33"/>
                  </a:cubicBezTo>
                  <a:cubicBezTo>
                    <a:pt x="51" y="32"/>
                    <a:pt x="51" y="32"/>
                    <a:pt x="52" y="32"/>
                  </a:cubicBezTo>
                  <a:cubicBezTo>
                    <a:pt x="52" y="33"/>
                    <a:pt x="51" y="33"/>
                    <a:pt x="51" y="33"/>
                  </a:cubicBezTo>
                  <a:cubicBezTo>
                    <a:pt x="51" y="33"/>
                    <a:pt x="51" y="33"/>
                    <a:pt x="52" y="34"/>
                  </a:cubicBezTo>
                  <a:cubicBezTo>
                    <a:pt x="51" y="35"/>
                    <a:pt x="52" y="35"/>
                    <a:pt x="52" y="36"/>
                  </a:cubicBezTo>
                  <a:cubicBezTo>
                    <a:pt x="52" y="37"/>
                    <a:pt x="53" y="37"/>
                    <a:pt x="53" y="37"/>
                  </a:cubicBezTo>
                  <a:cubicBezTo>
                    <a:pt x="52" y="38"/>
                    <a:pt x="52" y="38"/>
                    <a:pt x="52" y="39"/>
                  </a:cubicBezTo>
                  <a:cubicBezTo>
                    <a:pt x="53" y="39"/>
                    <a:pt x="52" y="38"/>
                    <a:pt x="54" y="38"/>
                  </a:cubicBezTo>
                  <a:cubicBezTo>
                    <a:pt x="53" y="37"/>
                    <a:pt x="54" y="37"/>
                    <a:pt x="54" y="37"/>
                  </a:cubicBezTo>
                  <a:cubicBezTo>
                    <a:pt x="54" y="37"/>
                    <a:pt x="55" y="36"/>
                    <a:pt x="55" y="36"/>
                  </a:cubicBezTo>
                  <a:cubicBezTo>
                    <a:pt x="55" y="36"/>
                    <a:pt x="56" y="36"/>
                    <a:pt x="55" y="36"/>
                  </a:cubicBezTo>
                  <a:cubicBezTo>
                    <a:pt x="55" y="35"/>
                    <a:pt x="55" y="35"/>
                    <a:pt x="56" y="34"/>
                  </a:cubicBezTo>
                  <a:cubicBezTo>
                    <a:pt x="56" y="34"/>
                    <a:pt x="55" y="34"/>
                    <a:pt x="54" y="33"/>
                  </a:cubicBezTo>
                  <a:cubicBezTo>
                    <a:pt x="54" y="33"/>
                    <a:pt x="54" y="32"/>
                    <a:pt x="54" y="31"/>
                  </a:cubicBezTo>
                  <a:cubicBezTo>
                    <a:pt x="54" y="30"/>
                    <a:pt x="55" y="29"/>
                    <a:pt x="56" y="29"/>
                  </a:cubicBezTo>
                  <a:cubicBezTo>
                    <a:pt x="56" y="29"/>
                    <a:pt x="56" y="28"/>
                    <a:pt x="56" y="28"/>
                  </a:cubicBezTo>
                  <a:cubicBezTo>
                    <a:pt x="56" y="28"/>
                    <a:pt x="56" y="28"/>
                    <a:pt x="56" y="28"/>
                  </a:cubicBezTo>
                  <a:cubicBezTo>
                    <a:pt x="57" y="28"/>
                    <a:pt x="57" y="27"/>
                    <a:pt x="57" y="26"/>
                  </a:cubicBezTo>
                  <a:cubicBezTo>
                    <a:pt x="58" y="25"/>
                    <a:pt x="59" y="25"/>
                    <a:pt x="59" y="24"/>
                  </a:cubicBezTo>
                  <a:cubicBezTo>
                    <a:pt x="60" y="24"/>
                    <a:pt x="60" y="23"/>
                    <a:pt x="60" y="24"/>
                  </a:cubicBezTo>
                  <a:cubicBezTo>
                    <a:pt x="61" y="23"/>
                    <a:pt x="61" y="23"/>
                    <a:pt x="61" y="23"/>
                  </a:cubicBezTo>
                  <a:cubicBezTo>
                    <a:pt x="62" y="23"/>
                    <a:pt x="63" y="23"/>
                    <a:pt x="63" y="23"/>
                  </a:cubicBezTo>
                  <a:cubicBezTo>
                    <a:pt x="63" y="23"/>
                    <a:pt x="64" y="23"/>
                    <a:pt x="64" y="24"/>
                  </a:cubicBezTo>
                  <a:cubicBezTo>
                    <a:pt x="65" y="24"/>
                    <a:pt x="65" y="24"/>
                    <a:pt x="65" y="25"/>
                  </a:cubicBezTo>
                  <a:cubicBezTo>
                    <a:pt x="67" y="25"/>
                    <a:pt x="68" y="25"/>
                    <a:pt x="68" y="27"/>
                  </a:cubicBezTo>
                  <a:cubicBezTo>
                    <a:pt x="69" y="27"/>
                    <a:pt x="69" y="26"/>
                    <a:pt x="69" y="25"/>
                  </a:cubicBezTo>
                  <a:cubicBezTo>
                    <a:pt x="69" y="25"/>
                    <a:pt x="69" y="25"/>
                    <a:pt x="70" y="25"/>
                  </a:cubicBezTo>
                  <a:cubicBezTo>
                    <a:pt x="70" y="25"/>
                    <a:pt x="70" y="26"/>
                    <a:pt x="70" y="26"/>
                  </a:cubicBezTo>
                  <a:cubicBezTo>
                    <a:pt x="71" y="26"/>
                    <a:pt x="71" y="25"/>
                    <a:pt x="72" y="25"/>
                  </a:cubicBezTo>
                  <a:cubicBezTo>
                    <a:pt x="73" y="25"/>
                    <a:pt x="74" y="24"/>
                    <a:pt x="75" y="25"/>
                  </a:cubicBezTo>
                  <a:cubicBezTo>
                    <a:pt x="75" y="24"/>
                    <a:pt x="74" y="24"/>
                    <a:pt x="74" y="23"/>
                  </a:cubicBezTo>
                  <a:cubicBezTo>
                    <a:pt x="75" y="23"/>
                    <a:pt x="75" y="24"/>
                    <a:pt x="76" y="24"/>
                  </a:cubicBezTo>
                  <a:cubicBezTo>
                    <a:pt x="77" y="23"/>
                    <a:pt x="78" y="22"/>
                    <a:pt x="78" y="21"/>
                  </a:cubicBezTo>
                  <a:cubicBezTo>
                    <a:pt x="79" y="21"/>
                    <a:pt x="79" y="22"/>
                    <a:pt x="79" y="22"/>
                  </a:cubicBezTo>
                  <a:cubicBezTo>
                    <a:pt x="80" y="23"/>
                    <a:pt x="80" y="21"/>
                    <a:pt x="80" y="22"/>
                  </a:cubicBezTo>
                  <a:cubicBezTo>
                    <a:pt x="80" y="22"/>
                    <a:pt x="80" y="23"/>
                    <a:pt x="80" y="23"/>
                  </a:cubicBezTo>
                  <a:cubicBezTo>
                    <a:pt x="81" y="23"/>
                    <a:pt x="81" y="22"/>
                    <a:pt x="81" y="22"/>
                  </a:cubicBezTo>
                  <a:cubicBezTo>
                    <a:pt x="82" y="22"/>
                    <a:pt x="82" y="22"/>
                    <a:pt x="83" y="23"/>
                  </a:cubicBezTo>
                  <a:cubicBezTo>
                    <a:pt x="83" y="22"/>
                    <a:pt x="82" y="22"/>
                    <a:pt x="82" y="21"/>
                  </a:cubicBezTo>
                  <a:cubicBezTo>
                    <a:pt x="82" y="20"/>
                    <a:pt x="82" y="21"/>
                    <a:pt x="83" y="21"/>
                  </a:cubicBezTo>
                  <a:cubicBezTo>
                    <a:pt x="83" y="21"/>
                    <a:pt x="83" y="20"/>
                    <a:pt x="83" y="20"/>
                  </a:cubicBezTo>
                  <a:cubicBezTo>
                    <a:pt x="84" y="20"/>
                    <a:pt x="84" y="19"/>
                    <a:pt x="84" y="19"/>
                  </a:cubicBezTo>
                  <a:cubicBezTo>
                    <a:pt x="85" y="19"/>
                    <a:pt x="86" y="19"/>
                    <a:pt x="87" y="18"/>
                  </a:cubicBezTo>
                  <a:cubicBezTo>
                    <a:pt x="87" y="18"/>
                    <a:pt x="87" y="19"/>
                    <a:pt x="87" y="19"/>
                  </a:cubicBezTo>
                  <a:cubicBezTo>
                    <a:pt x="88" y="19"/>
                    <a:pt x="88" y="18"/>
                    <a:pt x="89" y="18"/>
                  </a:cubicBezTo>
                  <a:cubicBezTo>
                    <a:pt x="89" y="18"/>
                    <a:pt x="89" y="17"/>
                    <a:pt x="89" y="17"/>
                  </a:cubicBezTo>
                  <a:cubicBezTo>
                    <a:pt x="90" y="17"/>
                    <a:pt x="90" y="17"/>
                    <a:pt x="90" y="18"/>
                  </a:cubicBezTo>
                  <a:cubicBezTo>
                    <a:pt x="91" y="18"/>
                    <a:pt x="92" y="18"/>
                    <a:pt x="92" y="17"/>
                  </a:cubicBezTo>
                  <a:cubicBezTo>
                    <a:pt x="93" y="18"/>
                    <a:pt x="93" y="18"/>
                    <a:pt x="93" y="19"/>
                  </a:cubicBezTo>
                  <a:cubicBezTo>
                    <a:pt x="93" y="20"/>
                    <a:pt x="93" y="20"/>
                    <a:pt x="93" y="20"/>
                  </a:cubicBezTo>
                  <a:cubicBezTo>
                    <a:pt x="94" y="20"/>
                    <a:pt x="94" y="21"/>
                    <a:pt x="95" y="21"/>
                  </a:cubicBezTo>
                  <a:cubicBezTo>
                    <a:pt x="95" y="21"/>
                    <a:pt x="95" y="21"/>
                    <a:pt x="95" y="21"/>
                  </a:cubicBezTo>
                  <a:cubicBezTo>
                    <a:pt x="96" y="21"/>
                    <a:pt x="96" y="21"/>
                    <a:pt x="97" y="21"/>
                  </a:cubicBezTo>
                  <a:cubicBezTo>
                    <a:pt x="101" y="25"/>
                    <a:pt x="104" y="30"/>
                    <a:pt x="107" y="35"/>
                  </a:cubicBezTo>
                  <a:close/>
                  <a:moveTo>
                    <a:pt x="111" y="44"/>
                  </a:moveTo>
                  <a:cubicBezTo>
                    <a:pt x="111" y="44"/>
                    <a:pt x="111" y="44"/>
                    <a:pt x="111" y="44"/>
                  </a:cubicBezTo>
                  <a:cubicBezTo>
                    <a:pt x="110" y="45"/>
                    <a:pt x="110" y="44"/>
                    <a:pt x="110" y="44"/>
                  </a:cubicBezTo>
                  <a:cubicBezTo>
                    <a:pt x="109" y="44"/>
                    <a:pt x="109" y="45"/>
                    <a:pt x="109" y="44"/>
                  </a:cubicBezTo>
                  <a:cubicBezTo>
                    <a:pt x="109" y="43"/>
                    <a:pt x="109" y="43"/>
                    <a:pt x="109" y="42"/>
                  </a:cubicBezTo>
                  <a:cubicBezTo>
                    <a:pt x="109" y="42"/>
                    <a:pt x="110" y="42"/>
                    <a:pt x="110" y="42"/>
                  </a:cubicBezTo>
                  <a:cubicBezTo>
                    <a:pt x="110" y="43"/>
                    <a:pt x="111" y="44"/>
                    <a:pt x="111" y="44"/>
                  </a:cubicBezTo>
                  <a:close/>
                  <a:moveTo>
                    <a:pt x="104" y="63"/>
                  </a:moveTo>
                  <a:cubicBezTo>
                    <a:pt x="105" y="63"/>
                    <a:pt x="105" y="62"/>
                    <a:pt x="105" y="63"/>
                  </a:cubicBezTo>
                  <a:cubicBezTo>
                    <a:pt x="105" y="62"/>
                    <a:pt x="105" y="61"/>
                    <a:pt x="106" y="61"/>
                  </a:cubicBezTo>
                  <a:cubicBezTo>
                    <a:pt x="106" y="61"/>
                    <a:pt x="106" y="62"/>
                    <a:pt x="106" y="62"/>
                  </a:cubicBezTo>
                  <a:cubicBezTo>
                    <a:pt x="107" y="63"/>
                    <a:pt x="107" y="63"/>
                    <a:pt x="107" y="64"/>
                  </a:cubicBezTo>
                  <a:cubicBezTo>
                    <a:pt x="106" y="63"/>
                    <a:pt x="106" y="64"/>
                    <a:pt x="106" y="64"/>
                  </a:cubicBezTo>
                  <a:cubicBezTo>
                    <a:pt x="105" y="64"/>
                    <a:pt x="105" y="64"/>
                    <a:pt x="105" y="63"/>
                  </a:cubicBezTo>
                  <a:cubicBezTo>
                    <a:pt x="105" y="63"/>
                    <a:pt x="105" y="64"/>
                    <a:pt x="104" y="63"/>
                  </a:cubicBezTo>
                  <a:close/>
                  <a:moveTo>
                    <a:pt x="105" y="72"/>
                  </a:moveTo>
                  <a:cubicBezTo>
                    <a:pt x="104" y="72"/>
                    <a:pt x="104" y="72"/>
                    <a:pt x="104" y="71"/>
                  </a:cubicBezTo>
                  <a:cubicBezTo>
                    <a:pt x="103" y="72"/>
                    <a:pt x="103" y="72"/>
                    <a:pt x="103" y="73"/>
                  </a:cubicBezTo>
                  <a:cubicBezTo>
                    <a:pt x="102" y="72"/>
                    <a:pt x="103" y="69"/>
                    <a:pt x="104" y="69"/>
                  </a:cubicBezTo>
                  <a:cubicBezTo>
                    <a:pt x="104" y="69"/>
                    <a:pt x="105" y="69"/>
                    <a:pt x="105" y="70"/>
                  </a:cubicBezTo>
                  <a:cubicBezTo>
                    <a:pt x="105" y="70"/>
                    <a:pt x="104" y="70"/>
                    <a:pt x="104" y="70"/>
                  </a:cubicBezTo>
                  <a:cubicBezTo>
                    <a:pt x="104" y="71"/>
                    <a:pt x="105" y="71"/>
                    <a:pt x="105" y="72"/>
                  </a:cubicBezTo>
                  <a:close/>
                  <a:moveTo>
                    <a:pt x="102" y="70"/>
                  </a:moveTo>
                  <a:cubicBezTo>
                    <a:pt x="102" y="70"/>
                    <a:pt x="102" y="71"/>
                    <a:pt x="102" y="72"/>
                  </a:cubicBezTo>
                  <a:cubicBezTo>
                    <a:pt x="102" y="72"/>
                    <a:pt x="102" y="72"/>
                    <a:pt x="102" y="72"/>
                  </a:cubicBezTo>
                  <a:cubicBezTo>
                    <a:pt x="102" y="72"/>
                    <a:pt x="101" y="72"/>
                    <a:pt x="101" y="72"/>
                  </a:cubicBezTo>
                  <a:cubicBezTo>
                    <a:pt x="100" y="73"/>
                    <a:pt x="100" y="71"/>
                    <a:pt x="99" y="72"/>
                  </a:cubicBezTo>
                  <a:cubicBezTo>
                    <a:pt x="99" y="71"/>
                    <a:pt x="98" y="70"/>
                    <a:pt x="98" y="70"/>
                  </a:cubicBezTo>
                  <a:cubicBezTo>
                    <a:pt x="99" y="68"/>
                    <a:pt x="101" y="68"/>
                    <a:pt x="101" y="66"/>
                  </a:cubicBezTo>
                  <a:cubicBezTo>
                    <a:pt x="102" y="66"/>
                    <a:pt x="102" y="66"/>
                    <a:pt x="103" y="67"/>
                  </a:cubicBezTo>
                  <a:cubicBezTo>
                    <a:pt x="103" y="67"/>
                    <a:pt x="103" y="68"/>
                    <a:pt x="102" y="68"/>
                  </a:cubicBezTo>
                  <a:cubicBezTo>
                    <a:pt x="103" y="68"/>
                    <a:pt x="102" y="69"/>
                    <a:pt x="102" y="70"/>
                  </a:cubicBezTo>
                  <a:close/>
                  <a:moveTo>
                    <a:pt x="101" y="75"/>
                  </a:moveTo>
                  <a:cubicBezTo>
                    <a:pt x="99" y="75"/>
                    <a:pt x="99" y="74"/>
                    <a:pt x="97" y="74"/>
                  </a:cubicBezTo>
                  <a:cubicBezTo>
                    <a:pt x="97" y="73"/>
                    <a:pt x="97" y="73"/>
                    <a:pt x="97" y="73"/>
                  </a:cubicBezTo>
                  <a:cubicBezTo>
                    <a:pt x="98" y="73"/>
                    <a:pt x="99" y="73"/>
                    <a:pt x="101" y="73"/>
                  </a:cubicBezTo>
                  <a:cubicBezTo>
                    <a:pt x="101" y="74"/>
                    <a:pt x="101" y="74"/>
                    <a:pt x="101" y="75"/>
                  </a:cubicBezTo>
                  <a:close/>
                  <a:moveTo>
                    <a:pt x="103" y="57"/>
                  </a:moveTo>
                  <a:cubicBezTo>
                    <a:pt x="103" y="57"/>
                    <a:pt x="102" y="56"/>
                    <a:pt x="102" y="56"/>
                  </a:cubicBezTo>
                  <a:cubicBezTo>
                    <a:pt x="102" y="55"/>
                    <a:pt x="103" y="55"/>
                    <a:pt x="103" y="55"/>
                  </a:cubicBezTo>
                  <a:cubicBezTo>
                    <a:pt x="103" y="56"/>
                    <a:pt x="103" y="57"/>
                    <a:pt x="103" y="57"/>
                  </a:cubicBezTo>
                  <a:close/>
                  <a:moveTo>
                    <a:pt x="105" y="59"/>
                  </a:moveTo>
                  <a:cubicBezTo>
                    <a:pt x="105" y="60"/>
                    <a:pt x="104" y="60"/>
                    <a:pt x="104" y="61"/>
                  </a:cubicBezTo>
                  <a:cubicBezTo>
                    <a:pt x="103" y="60"/>
                    <a:pt x="103" y="60"/>
                    <a:pt x="103" y="59"/>
                  </a:cubicBezTo>
                  <a:cubicBezTo>
                    <a:pt x="103" y="58"/>
                    <a:pt x="104" y="58"/>
                    <a:pt x="105" y="59"/>
                  </a:cubicBezTo>
                  <a:close/>
                  <a:moveTo>
                    <a:pt x="109" y="69"/>
                  </a:moveTo>
                  <a:cubicBezTo>
                    <a:pt x="109" y="70"/>
                    <a:pt x="108" y="70"/>
                    <a:pt x="107" y="70"/>
                  </a:cubicBezTo>
                  <a:cubicBezTo>
                    <a:pt x="107" y="69"/>
                    <a:pt x="108" y="69"/>
                    <a:pt x="109" y="69"/>
                  </a:cubicBezTo>
                  <a:close/>
                  <a:moveTo>
                    <a:pt x="108" y="50"/>
                  </a:moveTo>
                  <a:cubicBezTo>
                    <a:pt x="108" y="50"/>
                    <a:pt x="108" y="50"/>
                    <a:pt x="108" y="50"/>
                  </a:cubicBezTo>
                  <a:cubicBezTo>
                    <a:pt x="107" y="51"/>
                    <a:pt x="107" y="51"/>
                    <a:pt x="107" y="52"/>
                  </a:cubicBezTo>
                  <a:cubicBezTo>
                    <a:pt x="106" y="51"/>
                    <a:pt x="106" y="51"/>
                    <a:pt x="106" y="50"/>
                  </a:cubicBezTo>
                  <a:cubicBezTo>
                    <a:pt x="106" y="50"/>
                    <a:pt x="107" y="50"/>
                    <a:pt x="107" y="50"/>
                  </a:cubicBezTo>
                  <a:cubicBezTo>
                    <a:pt x="107" y="50"/>
                    <a:pt x="106" y="51"/>
                    <a:pt x="106" y="50"/>
                  </a:cubicBezTo>
                  <a:cubicBezTo>
                    <a:pt x="106" y="49"/>
                    <a:pt x="107" y="49"/>
                    <a:pt x="108" y="49"/>
                  </a:cubicBezTo>
                  <a:cubicBezTo>
                    <a:pt x="109" y="48"/>
                    <a:pt x="109" y="48"/>
                    <a:pt x="110" y="47"/>
                  </a:cubicBezTo>
                  <a:cubicBezTo>
                    <a:pt x="109" y="47"/>
                    <a:pt x="110" y="47"/>
                    <a:pt x="110" y="47"/>
                  </a:cubicBezTo>
                  <a:cubicBezTo>
                    <a:pt x="109" y="46"/>
                    <a:pt x="110" y="45"/>
                    <a:pt x="110" y="44"/>
                  </a:cubicBezTo>
                  <a:cubicBezTo>
                    <a:pt x="110" y="44"/>
                    <a:pt x="110" y="44"/>
                    <a:pt x="110" y="44"/>
                  </a:cubicBezTo>
                  <a:cubicBezTo>
                    <a:pt x="110" y="46"/>
                    <a:pt x="111" y="47"/>
                    <a:pt x="111" y="49"/>
                  </a:cubicBezTo>
                  <a:cubicBezTo>
                    <a:pt x="110" y="50"/>
                    <a:pt x="109" y="50"/>
                    <a:pt x="108" y="50"/>
                  </a:cubicBezTo>
                  <a:close/>
                  <a:moveTo>
                    <a:pt x="109" y="39"/>
                  </a:moveTo>
                  <a:cubicBezTo>
                    <a:pt x="109" y="40"/>
                    <a:pt x="110" y="41"/>
                    <a:pt x="110" y="41"/>
                  </a:cubicBezTo>
                  <a:cubicBezTo>
                    <a:pt x="109" y="41"/>
                    <a:pt x="109" y="40"/>
                    <a:pt x="109" y="39"/>
                  </a:cubicBezTo>
                  <a:close/>
                  <a:moveTo>
                    <a:pt x="93" y="66"/>
                  </a:moveTo>
                  <a:cubicBezTo>
                    <a:pt x="93" y="66"/>
                    <a:pt x="93" y="67"/>
                    <a:pt x="93" y="66"/>
                  </a:cubicBezTo>
                  <a:cubicBezTo>
                    <a:pt x="94" y="66"/>
                    <a:pt x="94" y="67"/>
                    <a:pt x="94" y="67"/>
                  </a:cubicBezTo>
                  <a:cubicBezTo>
                    <a:pt x="94" y="67"/>
                    <a:pt x="95" y="68"/>
                    <a:pt x="95" y="68"/>
                  </a:cubicBezTo>
                  <a:cubicBezTo>
                    <a:pt x="95" y="69"/>
                    <a:pt x="96" y="69"/>
                    <a:pt x="96" y="70"/>
                  </a:cubicBezTo>
                  <a:cubicBezTo>
                    <a:pt x="96" y="71"/>
                    <a:pt x="97" y="72"/>
                    <a:pt x="97" y="72"/>
                  </a:cubicBezTo>
                  <a:cubicBezTo>
                    <a:pt x="96" y="73"/>
                    <a:pt x="96" y="71"/>
                    <a:pt x="95" y="71"/>
                  </a:cubicBezTo>
                  <a:cubicBezTo>
                    <a:pt x="95" y="68"/>
                    <a:pt x="93" y="69"/>
                    <a:pt x="93" y="66"/>
                  </a:cubicBezTo>
                  <a:close/>
                  <a:moveTo>
                    <a:pt x="86" y="64"/>
                  </a:moveTo>
                  <a:cubicBezTo>
                    <a:pt x="87" y="64"/>
                    <a:pt x="87" y="65"/>
                    <a:pt x="87" y="65"/>
                  </a:cubicBezTo>
                  <a:cubicBezTo>
                    <a:pt x="87" y="65"/>
                    <a:pt x="87" y="66"/>
                    <a:pt x="86" y="66"/>
                  </a:cubicBezTo>
                  <a:cubicBezTo>
                    <a:pt x="86" y="65"/>
                    <a:pt x="87" y="65"/>
                    <a:pt x="86" y="64"/>
                  </a:cubicBezTo>
                  <a:close/>
                  <a:moveTo>
                    <a:pt x="73" y="81"/>
                  </a:moveTo>
                  <a:cubicBezTo>
                    <a:pt x="73" y="81"/>
                    <a:pt x="73" y="81"/>
                    <a:pt x="73" y="81"/>
                  </a:cubicBezTo>
                  <a:cubicBezTo>
                    <a:pt x="73" y="82"/>
                    <a:pt x="73" y="82"/>
                    <a:pt x="73" y="83"/>
                  </a:cubicBezTo>
                  <a:cubicBezTo>
                    <a:pt x="72" y="83"/>
                    <a:pt x="72" y="84"/>
                    <a:pt x="72" y="85"/>
                  </a:cubicBezTo>
                  <a:cubicBezTo>
                    <a:pt x="71" y="85"/>
                    <a:pt x="71" y="85"/>
                    <a:pt x="71" y="85"/>
                  </a:cubicBezTo>
                  <a:cubicBezTo>
                    <a:pt x="70" y="84"/>
                    <a:pt x="70" y="83"/>
                    <a:pt x="70" y="83"/>
                  </a:cubicBezTo>
                  <a:cubicBezTo>
                    <a:pt x="70" y="82"/>
                    <a:pt x="70" y="82"/>
                    <a:pt x="71" y="81"/>
                  </a:cubicBezTo>
                  <a:cubicBezTo>
                    <a:pt x="71" y="81"/>
                    <a:pt x="70" y="81"/>
                    <a:pt x="70" y="80"/>
                  </a:cubicBezTo>
                  <a:cubicBezTo>
                    <a:pt x="71" y="79"/>
                    <a:pt x="71" y="79"/>
                    <a:pt x="72" y="78"/>
                  </a:cubicBezTo>
                  <a:cubicBezTo>
                    <a:pt x="72" y="77"/>
                    <a:pt x="72" y="77"/>
                    <a:pt x="73" y="76"/>
                  </a:cubicBezTo>
                  <a:cubicBezTo>
                    <a:pt x="73" y="76"/>
                    <a:pt x="73" y="78"/>
                    <a:pt x="73" y="78"/>
                  </a:cubicBezTo>
                  <a:cubicBezTo>
                    <a:pt x="73" y="79"/>
                    <a:pt x="73" y="80"/>
                    <a:pt x="73" y="81"/>
                  </a:cubicBezTo>
                  <a:close/>
                  <a:moveTo>
                    <a:pt x="32" y="100"/>
                  </a:moveTo>
                  <a:cubicBezTo>
                    <a:pt x="32" y="100"/>
                    <a:pt x="33" y="99"/>
                    <a:pt x="33" y="100"/>
                  </a:cubicBezTo>
                  <a:cubicBezTo>
                    <a:pt x="33" y="100"/>
                    <a:pt x="33" y="100"/>
                    <a:pt x="32" y="100"/>
                  </a:cubicBezTo>
                  <a:close/>
                  <a:moveTo>
                    <a:pt x="39" y="31"/>
                  </a:moveTo>
                  <a:cubicBezTo>
                    <a:pt x="39" y="32"/>
                    <a:pt x="39" y="32"/>
                    <a:pt x="38" y="32"/>
                  </a:cubicBezTo>
                  <a:cubicBezTo>
                    <a:pt x="38" y="33"/>
                    <a:pt x="38" y="32"/>
                    <a:pt x="38" y="32"/>
                  </a:cubicBezTo>
                  <a:cubicBezTo>
                    <a:pt x="37" y="32"/>
                    <a:pt x="37" y="32"/>
                    <a:pt x="36" y="32"/>
                  </a:cubicBezTo>
                  <a:cubicBezTo>
                    <a:pt x="35" y="30"/>
                    <a:pt x="36" y="28"/>
                    <a:pt x="35" y="27"/>
                  </a:cubicBezTo>
                  <a:cubicBezTo>
                    <a:pt x="35" y="26"/>
                    <a:pt x="36" y="26"/>
                    <a:pt x="35" y="26"/>
                  </a:cubicBezTo>
                  <a:cubicBezTo>
                    <a:pt x="36" y="25"/>
                    <a:pt x="36" y="25"/>
                    <a:pt x="37" y="25"/>
                  </a:cubicBezTo>
                  <a:cubicBezTo>
                    <a:pt x="36" y="24"/>
                    <a:pt x="35" y="24"/>
                    <a:pt x="35" y="23"/>
                  </a:cubicBezTo>
                  <a:cubicBezTo>
                    <a:pt x="36" y="23"/>
                    <a:pt x="36" y="23"/>
                    <a:pt x="36" y="23"/>
                  </a:cubicBezTo>
                  <a:cubicBezTo>
                    <a:pt x="36" y="22"/>
                    <a:pt x="36" y="23"/>
                    <a:pt x="35" y="23"/>
                  </a:cubicBezTo>
                  <a:cubicBezTo>
                    <a:pt x="35" y="22"/>
                    <a:pt x="35" y="22"/>
                    <a:pt x="35" y="21"/>
                  </a:cubicBezTo>
                  <a:cubicBezTo>
                    <a:pt x="35" y="21"/>
                    <a:pt x="34" y="20"/>
                    <a:pt x="35" y="19"/>
                  </a:cubicBezTo>
                  <a:cubicBezTo>
                    <a:pt x="34" y="20"/>
                    <a:pt x="33" y="19"/>
                    <a:pt x="32" y="19"/>
                  </a:cubicBezTo>
                  <a:cubicBezTo>
                    <a:pt x="32" y="19"/>
                    <a:pt x="32" y="19"/>
                    <a:pt x="32" y="19"/>
                  </a:cubicBezTo>
                  <a:cubicBezTo>
                    <a:pt x="31" y="19"/>
                    <a:pt x="30" y="19"/>
                    <a:pt x="30" y="18"/>
                  </a:cubicBezTo>
                  <a:cubicBezTo>
                    <a:pt x="31" y="17"/>
                    <a:pt x="32" y="18"/>
                    <a:pt x="32" y="18"/>
                  </a:cubicBezTo>
                  <a:cubicBezTo>
                    <a:pt x="32" y="17"/>
                    <a:pt x="32" y="17"/>
                    <a:pt x="31" y="17"/>
                  </a:cubicBezTo>
                  <a:cubicBezTo>
                    <a:pt x="31" y="17"/>
                    <a:pt x="30" y="17"/>
                    <a:pt x="30" y="17"/>
                  </a:cubicBezTo>
                  <a:cubicBezTo>
                    <a:pt x="30" y="17"/>
                    <a:pt x="30" y="17"/>
                    <a:pt x="29" y="17"/>
                  </a:cubicBezTo>
                  <a:cubicBezTo>
                    <a:pt x="30" y="16"/>
                    <a:pt x="30" y="16"/>
                    <a:pt x="31" y="16"/>
                  </a:cubicBezTo>
                  <a:cubicBezTo>
                    <a:pt x="31" y="16"/>
                    <a:pt x="32" y="16"/>
                    <a:pt x="33" y="15"/>
                  </a:cubicBezTo>
                  <a:cubicBezTo>
                    <a:pt x="33" y="15"/>
                    <a:pt x="32" y="15"/>
                    <a:pt x="32" y="14"/>
                  </a:cubicBezTo>
                  <a:cubicBezTo>
                    <a:pt x="34" y="14"/>
                    <a:pt x="35" y="13"/>
                    <a:pt x="36" y="13"/>
                  </a:cubicBezTo>
                  <a:cubicBezTo>
                    <a:pt x="38" y="13"/>
                    <a:pt x="38" y="13"/>
                    <a:pt x="40" y="13"/>
                  </a:cubicBezTo>
                  <a:cubicBezTo>
                    <a:pt x="40" y="13"/>
                    <a:pt x="39" y="12"/>
                    <a:pt x="39" y="11"/>
                  </a:cubicBezTo>
                  <a:cubicBezTo>
                    <a:pt x="40" y="11"/>
                    <a:pt x="41" y="11"/>
                    <a:pt x="42" y="11"/>
                  </a:cubicBezTo>
                  <a:cubicBezTo>
                    <a:pt x="42" y="10"/>
                    <a:pt x="44" y="11"/>
                    <a:pt x="45" y="10"/>
                  </a:cubicBezTo>
                  <a:cubicBezTo>
                    <a:pt x="45" y="11"/>
                    <a:pt x="46" y="11"/>
                    <a:pt x="46" y="11"/>
                  </a:cubicBezTo>
                  <a:cubicBezTo>
                    <a:pt x="46" y="10"/>
                    <a:pt x="47" y="11"/>
                    <a:pt x="47" y="11"/>
                  </a:cubicBezTo>
                  <a:cubicBezTo>
                    <a:pt x="48" y="11"/>
                    <a:pt x="49" y="11"/>
                    <a:pt x="50" y="12"/>
                  </a:cubicBezTo>
                  <a:cubicBezTo>
                    <a:pt x="49" y="12"/>
                    <a:pt x="48" y="12"/>
                    <a:pt x="48" y="13"/>
                  </a:cubicBezTo>
                  <a:cubicBezTo>
                    <a:pt x="48" y="13"/>
                    <a:pt x="49" y="12"/>
                    <a:pt x="50" y="13"/>
                  </a:cubicBezTo>
                  <a:cubicBezTo>
                    <a:pt x="50" y="12"/>
                    <a:pt x="50" y="13"/>
                    <a:pt x="51" y="13"/>
                  </a:cubicBezTo>
                  <a:cubicBezTo>
                    <a:pt x="51" y="14"/>
                    <a:pt x="52" y="13"/>
                    <a:pt x="52" y="14"/>
                  </a:cubicBezTo>
                  <a:cubicBezTo>
                    <a:pt x="52" y="15"/>
                    <a:pt x="51" y="14"/>
                    <a:pt x="50" y="14"/>
                  </a:cubicBezTo>
                  <a:cubicBezTo>
                    <a:pt x="50" y="14"/>
                    <a:pt x="50" y="15"/>
                    <a:pt x="49" y="15"/>
                  </a:cubicBezTo>
                  <a:cubicBezTo>
                    <a:pt x="49" y="16"/>
                    <a:pt x="49" y="16"/>
                    <a:pt x="49" y="16"/>
                  </a:cubicBezTo>
                  <a:cubicBezTo>
                    <a:pt x="49" y="16"/>
                    <a:pt x="49" y="17"/>
                    <a:pt x="48" y="17"/>
                  </a:cubicBezTo>
                  <a:cubicBezTo>
                    <a:pt x="49" y="17"/>
                    <a:pt x="50" y="17"/>
                    <a:pt x="50" y="18"/>
                  </a:cubicBezTo>
                  <a:cubicBezTo>
                    <a:pt x="49" y="18"/>
                    <a:pt x="48" y="18"/>
                    <a:pt x="48" y="18"/>
                  </a:cubicBezTo>
                  <a:cubicBezTo>
                    <a:pt x="48" y="19"/>
                    <a:pt x="49" y="21"/>
                    <a:pt x="47" y="21"/>
                  </a:cubicBezTo>
                  <a:cubicBezTo>
                    <a:pt x="47" y="22"/>
                    <a:pt x="48" y="22"/>
                    <a:pt x="48" y="23"/>
                  </a:cubicBezTo>
                  <a:cubicBezTo>
                    <a:pt x="47" y="23"/>
                    <a:pt x="47" y="22"/>
                    <a:pt x="47" y="22"/>
                  </a:cubicBezTo>
                  <a:cubicBezTo>
                    <a:pt x="46" y="23"/>
                    <a:pt x="48" y="23"/>
                    <a:pt x="47" y="24"/>
                  </a:cubicBezTo>
                  <a:cubicBezTo>
                    <a:pt x="46" y="24"/>
                    <a:pt x="46" y="23"/>
                    <a:pt x="45" y="23"/>
                  </a:cubicBezTo>
                  <a:cubicBezTo>
                    <a:pt x="45" y="23"/>
                    <a:pt x="45" y="23"/>
                    <a:pt x="45" y="23"/>
                  </a:cubicBezTo>
                  <a:cubicBezTo>
                    <a:pt x="45" y="23"/>
                    <a:pt x="46" y="24"/>
                    <a:pt x="46" y="24"/>
                  </a:cubicBezTo>
                  <a:cubicBezTo>
                    <a:pt x="47" y="24"/>
                    <a:pt x="45" y="25"/>
                    <a:pt x="45" y="25"/>
                  </a:cubicBezTo>
                  <a:cubicBezTo>
                    <a:pt x="44" y="25"/>
                    <a:pt x="44" y="26"/>
                    <a:pt x="43" y="27"/>
                  </a:cubicBezTo>
                  <a:cubicBezTo>
                    <a:pt x="43" y="27"/>
                    <a:pt x="42" y="27"/>
                    <a:pt x="42" y="27"/>
                  </a:cubicBezTo>
                  <a:cubicBezTo>
                    <a:pt x="41" y="27"/>
                    <a:pt x="41" y="28"/>
                    <a:pt x="41" y="27"/>
                  </a:cubicBezTo>
                  <a:cubicBezTo>
                    <a:pt x="40" y="27"/>
                    <a:pt x="40" y="28"/>
                    <a:pt x="40" y="28"/>
                  </a:cubicBezTo>
                  <a:cubicBezTo>
                    <a:pt x="40" y="30"/>
                    <a:pt x="39" y="30"/>
                    <a:pt x="39" y="31"/>
                  </a:cubicBezTo>
                  <a:close/>
                  <a:moveTo>
                    <a:pt x="59" y="15"/>
                  </a:moveTo>
                  <a:cubicBezTo>
                    <a:pt x="59" y="15"/>
                    <a:pt x="60" y="16"/>
                    <a:pt x="60" y="15"/>
                  </a:cubicBezTo>
                  <a:cubicBezTo>
                    <a:pt x="60" y="16"/>
                    <a:pt x="61" y="16"/>
                    <a:pt x="61" y="18"/>
                  </a:cubicBezTo>
                  <a:cubicBezTo>
                    <a:pt x="60" y="18"/>
                    <a:pt x="60" y="17"/>
                    <a:pt x="59" y="17"/>
                  </a:cubicBezTo>
                  <a:cubicBezTo>
                    <a:pt x="59" y="18"/>
                    <a:pt x="59" y="18"/>
                    <a:pt x="59" y="19"/>
                  </a:cubicBezTo>
                  <a:cubicBezTo>
                    <a:pt x="58" y="19"/>
                    <a:pt x="58" y="19"/>
                    <a:pt x="58" y="19"/>
                  </a:cubicBezTo>
                  <a:cubicBezTo>
                    <a:pt x="57" y="19"/>
                    <a:pt x="57" y="18"/>
                    <a:pt x="57" y="18"/>
                  </a:cubicBezTo>
                  <a:cubicBezTo>
                    <a:pt x="57" y="17"/>
                    <a:pt x="57" y="17"/>
                    <a:pt x="57" y="16"/>
                  </a:cubicBezTo>
                  <a:cubicBezTo>
                    <a:pt x="57" y="16"/>
                    <a:pt x="57" y="17"/>
                    <a:pt x="56" y="17"/>
                  </a:cubicBezTo>
                  <a:cubicBezTo>
                    <a:pt x="56" y="17"/>
                    <a:pt x="56" y="16"/>
                    <a:pt x="56" y="16"/>
                  </a:cubicBezTo>
                  <a:cubicBezTo>
                    <a:pt x="56" y="15"/>
                    <a:pt x="55" y="16"/>
                    <a:pt x="55" y="15"/>
                  </a:cubicBezTo>
                  <a:cubicBezTo>
                    <a:pt x="55" y="13"/>
                    <a:pt x="57" y="14"/>
                    <a:pt x="57" y="15"/>
                  </a:cubicBezTo>
                  <a:cubicBezTo>
                    <a:pt x="58" y="15"/>
                    <a:pt x="57" y="14"/>
                    <a:pt x="57" y="14"/>
                  </a:cubicBezTo>
                  <a:cubicBezTo>
                    <a:pt x="58" y="13"/>
                    <a:pt x="59" y="14"/>
                    <a:pt x="58" y="15"/>
                  </a:cubicBezTo>
                  <a:cubicBezTo>
                    <a:pt x="58" y="15"/>
                    <a:pt x="59" y="15"/>
                    <a:pt x="59" y="15"/>
                  </a:cubicBezTo>
                  <a:close/>
                  <a:moveTo>
                    <a:pt x="59" y="13"/>
                  </a:moveTo>
                  <a:cubicBezTo>
                    <a:pt x="60" y="13"/>
                    <a:pt x="62" y="13"/>
                    <a:pt x="64" y="14"/>
                  </a:cubicBezTo>
                  <a:cubicBezTo>
                    <a:pt x="64" y="15"/>
                    <a:pt x="63" y="14"/>
                    <a:pt x="63" y="15"/>
                  </a:cubicBezTo>
                  <a:cubicBezTo>
                    <a:pt x="61" y="15"/>
                    <a:pt x="60" y="15"/>
                    <a:pt x="59" y="14"/>
                  </a:cubicBezTo>
                  <a:cubicBezTo>
                    <a:pt x="59" y="14"/>
                    <a:pt x="59" y="14"/>
                    <a:pt x="59" y="13"/>
                  </a:cubicBezTo>
                  <a:close/>
                  <a:moveTo>
                    <a:pt x="50" y="37"/>
                  </a:moveTo>
                  <a:cubicBezTo>
                    <a:pt x="49" y="38"/>
                    <a:pt x="48" y="38"/>
                    <a:pt x="48" y="38"/>
                  </a:cubicBezTo>
                  <a:cubicBezTo>
                    <a:pt x="48" y="37"/>
                    <a:pt x="48" y="37"/>
                    <a:pt x="48" y="36"/>
                  </a:cubicBezTo>
                  <a:cubicBezTo>
                    <a:pt x="48" y="36"/>
                    <a:pt x="49" y="36"/>
                    <a:pt x="49" y="35"/>
                  </a:cubicBezTo>
                  <a:cubicBezTo>
                    <a:pt x="49" y="35"/>
                    <a:pt x="49" y="35"/>
                    <a:pt x="50" y="35"/>
                  </a:cubicBezTo>
                  <a:cubicBezTo>
                    <a:pt x="49" y="36"/>
                    <a:pt x="49" y="36"/>
                    <a:pt x="50" y="37"/>
                  </a:cubicBezTo>
                  <a:close/>
                  <a:moveTo>
                    <a:pt x="48" y="29"/>
                  </a:moveTo>
                  <a:cubicBezTo>
                    <a:pt x="48" y="29"/>
                    <a:pt x="48" y="28"/>
                    <a:pt x="47" y="28"/>
                  </a:cubicBezTo>
                  <a:cubicBezTo>
                    <a:pt x="47" y="28"/>
                    <a:pt x="47" y="28"/>
                    <a:pt x="47" y="27"/>
                  </a:cubicBezTo>
                  <a:cubicBezTo>
                    <a:pt x="47" y="27"/>
                    <a:pt x="47" y="28"/>
                    <a:pt x="47" y="27"/>
                  </a:cubicBezTo>
                  <a:cubicBezTo>
                    <a:pt x="47" y="27"/>
                    <a:pt x="47" y="27"/>
                    <a:pt x="47" y="26"/>
                  </a:cubicBezTo>
                  <a:cubicBezTo>
                    <a:pt x="48" y="26"/>
                    <a:pt x="48" y="27"/>
                    <a:pt x="48" y="27"/>
                  </a:cubicBezTo>
                  <a:cubicBezTo>
                    <a:pt x="49" y="26"/>
                    <a:pt x="49" y="27"/>
                    <a:pt x="50" y="27"/>
                  </a:cubicBezTo>
                  <a:cubicBezTo>
                    <a:pt x="50" y="27"/>
                    <a:pt x="51" y="28"/>
                    <a:pt x="51" y="29"/>
                  </a:cubicBezTo>
                  <a:cubicBezTo>
                    <a:pt x="50" y="29"/>
                    <a:pt x="50" y="29"/>
                    <a:pt x="50" y="29"/>
                  </a:cubicBezTo>
                  <a:cubicBezTo>
                    <a:pt x="49" y="29"/>
                    <a:pt x="48" y="29"/>
                    <a:pt x="48" y="29"/>
                  </a:cubicBezTo>
                  <a:close/>
                  <a:moveTo>
                    <a:pt x="72" y="19"/>
                  </a:moveTo>
                  <a:cubicBezTo>
                    <a:pt x="74" y="19"/>
                    <a:pt x="75" y="18"/>
                    <a:pt x="76" y="18"/>
                  </a:cubicBezTo>
                  <a:cubicBezTo>
                    <a:pt x="76" y="18"/>
                    <a:pt x="76" y="18"/>
                    <a:pt x="76" y="18"/>
                  </a:cubicBezTo>
                  <a:cubicBezTo>
                    <a:pt x="76" y="18"/>
                    <a:pt x="77" y="18"/>
                    <a:pt x="77" y="18"/>
                  </a:cubicBezTo>
                  <a:cubicBezTo>
                    <a:pt x="77" y="19"/>
                    <a:pt x="76" y="19"/>
                    <a:pt x="75" y="19"/>
                  </a:cubicBezTo>
                  <a:cubicBezTo>
                    <a:pt x="74" y="20"/>
                    <a:pt x="74" y="21"/>
                    <a:pt x="72" y="21"/>
                  </a:cubicBezTo>
                  <a:cubicBezTo>
                    <a:pt x="72" y="22"/>
                    <a:pt x="73" y="23"/>
                    <a:pt x="73" y="24"/>
                  </a:cubicBezTo>
                  <a:cubicBezTo>
                    <a:pt x="73" y="24"/>
                    <a:pt x="73" y="24"/>
                    <a:pt x="73" y="24"/>
                  </a:cubicBezTo>
                  <a:cubicBezTo>
                    <a:pt x="72" y="24"/>
                    <a:pt x="72" y="23"/>
                    <a:pt x="71" y="23"/>
                  </a:cubicBezTo>
                  <a:cubicBezTo>
                    <a:pt x="71" y="22"/>
                    <a:pt x="72" y="22"/>
                    <a:pt x="72" y="21"/>
                  </a:cubicBezTo>
                  <a:cubicBezTo>
                    <a:pt x="72" y="20"/>
                    <a:pt x="73" y="20"/>
                    <a:pt x="72" y="19"/>
                  </a:cubicBezTo>
                  <a:close/>
                  <a:moveTo>
                    <a:pt x="72" y="15"/>
                  </a:moveTo>
                  <a:cubicBezTo>
                    <a:pt x="72" y="14"/>
                    <a:pt x="74" y="13"/>
                    <a:pt x="74" y="14"/>
                  </a:cubicBezTo>
                  <a:cubicBezTo>
                    <a:pt x="73" y="14"/>
                    <a:pt x="73" y="15"/>
                    <a:pt x="72" y="15"/>
                  </a:cubicBezTo>
                  <a:close/>
                  <a:moveTo>
                    <a:pt x="84" y="14"/>
                  </a:moveTo>
                  <a:cubicBezTo>
                    <a:pt x="85" y="14"/>
                    <a:pt x="87" y="14"/>
                    <a:pt x="87" y="15"/>
                  </a:cubicBezTo>
                  <a:cubicBezTo>
                    <a:pt x="87" y="16"/>
                    <a:pt x="86" y="15"/>
                    <a:pt x="84" y="16"/>
                  </a:cubicBezTo>
                  <a:cubicBezTo>
                    <a:pt x="84" y="15"/>
                    <a:pt x="84" y="15"/>
                    <a:pt x="84" y="14"/>
                  </a:cubicBezTo>
                  <a:close/>
                  <a:moveTo>
                    <a:pt x="25" y="29"/>
                  </a:moveTo>
                  <a:cubicBezTo>
                    <a:pt x="25" y="31"/>
                    <a:pt x="23" y="28"/>
                    <a:pt x="23" y="30"/>
                  </a:cubicBezTo>
                  <a:cubicBezTo>
                    <a:pt x="23" y="30"/>
                    <a:pt x="22" y="30"/>
                    <a:pt x="22" y="29"/>
                  </a:cubicBezTo>
                  <a:cubicBezTo>
                    <a:pt x="23" y="29"/>
                    <a:pt x="23" y="28"/>
                    <a:pt x="23" y="28"/>
                  </a:cubicBezTo>
                  <a:cubicBezTo>
                    <a:pt x="24" y="28"/>
                    <a:pt x="24" y="28"/>
                    <a:pt x="24" y="28"/>
                  </a:cubicBezTo>
                  <a:cubicBezTo>
                    <a:pt x="25" y="29"/>
                    <a:pt x="24" y="29"/>
                    <a:pt x="25" y="29"/>
                  </a:cubicBezTo>
                  <a:close/>
                  <a:moveTo>
                    <a:pt x="28" y="59"/>
                  </a:moveTo>
                  <a:cubicBezTo>
                    <a:pt x="28" y="60"/>
                    <a:pt x="27" y="60"/>
                    <a:pt x="27" y="60"/>
                  </a:cubicBezTo>
                  <a:cubicBezTo>
                    <a:pt x="27" y="60"/>
                    <a:pt x="27" y="59"/>
                    <a:pt x="27" y="59"/>
                  </a:cubicBezTo>
                  <a:cubicBezTo>
                    <a:pt x="27" y="59"/>
                    <a:pt x="28" y="59"/>
                    <a:pt x="28" y="59"/>
                  </a:cubicBezTo>
                  <a:close/>
                  <a:moveTo>
                    <a:pt x="23" y="58"/>
                  </a:moveTo>
                  <a:cubicBezTo>
                    <a:pt x="22" y="58"/>
                    <a:pt x="22" y="57"/>
                    <a:pt x="21" y="57"/>
                  </a:cubicBezTo>
                  <a:cubicBezTo>
                    <a:pt x="20" y="57"/>
                    <a:pt x="20" y="58"/>
                    <a:pt x="20" y="58"/>
                  </a:cubicBezTo>
                  <a:cubicBezTo>
                    <a:pt x="20" y="57"/>
                    <a:pt x="20" y="57"/>
                    <a:pt x="20" y="57"/>
                  </a:cubicBezTo>
                  <a:cubicBezTo>
                    <a:pt x="21" y="57"/>
                    <a:pt x="22" y="57"/>
                    <a:pt x="23" y="57"/>
                  </a:cubicBezTo>
                  <a:cubicBezTo>
                    <a:pt x="23" y="57"/>
                    <a:pt x="23" y="57"/>
                    <a:pt x="24" y="57"/>
                  </a:cubicBezTo>
                  <a:cubicBezTo>
                    <a:pt x="24" y="58"/>
                    <a:pt x="24" y="58"/>
                    <a:pt x="24" y="58"/>
                  </a:cubicBezTo>
                  <a:cubicBezTo>
                    <a:pt x="25" y="58"/>
                    <a:pt x="26" y="58"/>
                    <a:pt x="26" y="59"/>
                  </a:cubicBezTo>
                  <a:cubicBezTo>
                    <a:pt x="26" y="60"/>
                    <a:pt x="25" y="59"/>
                    <a:pt x="25" y="60"/>
                  </a:cubicBezTo>
                  <a:cubicBezTo>
                    <a:pt x="25" y="60"/>
                    <a:pt x="25" y="59"/>
                    <a:pt x="24" y="59"/>
                  </a:cubicBezTo>
                  <a:cubicBezTo>
                    <a:pt x="24" y="59"/>
                    <a:pt x="24" y="59"/>
                    <a:pt x="24" y="59"/>
                  </a:cubicBezTo>
                  <a:cubicBezTo>
                    <a:pt x="24" y="58"/>
                    <a:pt x="23" y="59"/>
                    <a:pt x="23" y="58"/>
                  </a:cubicBezTo>
                  <a:close/>
                  <a:moveTo>
                    <a:pt x="23" y="60"/>
                  </a:moveTo>
                  <a:cubicBezTo>
                    <a:pt x="23" y="60"/>
                    <a:pt x="23" y="60"/>
                    <a:pt x="22" y="60"/>
                  </a:cubicBezTo>
                  <a:cubicBezTo>
                    <a:pt x="22" y="60"/>
                    <a:pt x="22" y="59"/>
                    <a:pt x="22" y="59"/>
                  </a:cubicBezTo>
                  <a:cubicBezTo>
                    <a:pt x="23" y="59"/>
                    <a:pt x="23" y="59"/>
                    <a:pt x="23" y="60"/>
                  </a:cubicBezTo>
                  <a:close/>
                  <a:moveTo>
                    <a:pt x="22" y="56"/>
                  </a:moveTo>
                  <a:cubicBezTo>
                    <a:pt x="22" y="56"/>
                    <a:pt x="22" y="56"/>
                    <a:pt x="22" y="55"/>
                  </a:cubicBezTo>
                  <a:cubicBezTo>
                    <a:pt x="23" y="55"/>
                    <a:pt x="23" y="56"/>
                    <a:pt x="23" y="56"/>
                  </a:cubicBezTo>
                  <a:cubicBezTo>
                    <a:pt x="23" y="56"/>
                    <a:pt x="22" y="56"/>
                    <a:pt x="22" y="56"/>
                  </a:cubicBezTo>
                  <a:close/>
                  <a:moveTo>
                    <a:pt x="23" y="55"/>
                  </a:moveTo>
                  <a:cubicBezTo>
                    <a:pt x="24" y="55"/>
                    <a:pt x="24" y="55"/>
                    <a:pt x="24" y="55"/>
                  </a:cubicBezTo>
                  <a:cubicBezTo>
                    <a:pt x="24" y="56"/>
                    <a:pt x="24" y="56"/>
                    <a:pt x="24" y="56"/>
                  </a:cubicBezTo>
                  <a:cubicBezTo>
                    <a:pt x="23" y="56"/>
                    <a:pt x="23" y="56"/>
                    <a:pt x="23" y="55"/>
                  </a:cubicBezTo>
                  <a:close/>
                  <a:moveTo>
                    <a:pt x="24" y="57"/>
                  </a:moveTo>
                  <a:cubicBezTo>
                    <a:pt x="24" y="57"/>
                    <a:pt x="24" y="56"/>
                    <a:pt x="24" y="56"/>
                  </a:cubicBezTo>
                  <a:cubicBezTo>
                    <a:pt x="25" y="56"/>
                    <a:pt x="25" y="56"/>
                    <a:pt x="25" y="57"/>
                  </a:cubicBezTo>
                  <a:cubicBezTo>
                    <a:pt x="25" y="57"/>
                    <a:pt x="26" y="57"/>
                    <a:pt x="26" y="57"/>
                  </a:cubicBezTo>
                  <a:cubicBezTo>
                    <a:pt x="26" y="58"/>
                    <a:pt x="25" y="58"/>
                    <a:pt x="25" y="57"/>
                  </a:cubicBezTo>
                  <a:cubicBezTo>
                    <a:pt x="25" y="57"/>
                    <a:pt x="25" y="57"/>
                    <a:pt x="24" y="57"/>
                  </a:cubicBezTo>
                  <a:close/>
                  <a:moveTo>
                    <a:pt x="111" y="74"/>
                  </a:moveTo>
                  <a:cubicBezTo>
                    <a:pt x="111" y="74"/>
                    <a:pt x="111" y="73"/>
                    <a:pt x="111" y="73"/>
                  </a:cubicBezTo>
                  <a:cubicBezTo>
                    <a:pt x="110" y="72"/>
                    <a:pt x="109" y="72"/>
                    <a:pt x="108" y="71"/>
                  </a:cubicBezTo>
                  <a:cubicBezTo>
                    <a:pt x="108" y="71"/>
                    <a:pt x="108" y="71"/>
                    <a:pt x="108" y="71"/>
                  </a:cubicBezTo>
                  <a:cubicBezTo>
                    <a:pt x="107" y="70"/>
                    <a:pt x="108" y="71"/>
                    <a:pt x="108" y="70"/>
                  </a:cubicBezTo>
                  <a:cubicBezTo>
                    <a:pt x="109" y="70"/>
                    <a:pt x="108" y="71"/>
                    <a:pt x="109" y="70"/>
                  </a:cubicBezTo>
                  <a:cubicBezTo>
                    <a:pt x="109" y="71"/>
                    <a:pt x="110" y="70"/>
                    <a:pt x="110" y="70"/>
                  </a:cubicBezTo>
                  <a:cubicBezTo>
                    <a:pt x="110" y="70"/>
                    <a:pt x="111" y="70"/>
                    <a:pt x="111" y="70"/>
                  </a:cubicBezTo>
                  <a:cubicBezTo>
                    <a:pt x="111" y="70"/>
                    <a:pt x="112" y="70"/>
                    <a:pt x="112" y="70"/>
                  </a:cubicBezTo>
                  <a:cubicBezTo>
                    <a:pt x="112" y="72"/>
                    <a:pt x="111" y="73"/>
                    <a:pt x="11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8" name="Freeform 258"/>
            <p:cNvSpPr>
              <a:spLocks/>
            </p:cNvSpPr>
            <p:nvPr/>
          </p:nvSpPr>
          <p:spPr bwMode="auto">
            <a:xfrm>
              <a:off x="6143171" y="31584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19" name="Freeform 259"/>
            <p:cNvSpPr>
              <a:spLocks/>
            </p:cNvSpPr>
            <p:nvPr/>
          </p:nvSpPr>
          <p:spPr bwMode="auto">
            <a:xfrm>
              <a:off x="6335089" y="3227813"/>
              <a:ext cx="3253" cy="5422"/>
            </a:xfrm>
            <a:custGeom>
              <a:avLst/>
              <a:gdLst>
                <a:gd name="T0" fmla="*/ 1 w 1"/>
                <a:gd name="T1" fmla="*/ 1 h 2"/>
                <a:gd name="T2" fmla="*/ 1 w 1"/>
                <a:gd name="T3" fmla="*/ 0 h 2"/>
                <a:gd name="T4" fmla="*/ 0 w 1"/>
                <a:gd name="T5" fmla="*/ 1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0"/>
                  </a:cubicBezTo>
                  <a:cubicBezTo>
                    <a:pt x="0" y="0"/>
                    <a:pt x="0" y="1"/>
                    <a:pt x="0" y="1"/>
                  </a:cubicBezTo>
                  <a:cubicBezTo>
                    <a:pt x="0" y="1"/>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0" name="Freeform 260"/>
            <p:cNvSpPr>
              <a:spLocks/>
            </p:cNvSpPr>
            <p:nvPr/>
          </p:nvSpPr>
          <p:spPr bwMode="auto">
            <a:xfrm>
              <a:off x="6310151" y="3163840"/>
              <a:ext cx="2169"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1" name="Freeform 261"/>
            <p:cNvSpPr>
              <a:spLocks/>
            </p:cNvSpPr>
            <p:nvPr/>
          </p:nvSpPr>
          <p:spPr bwMode="auto">
            <a:xfrm>
              <a:off x="6312320" y="31638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2" name="Freeform 262"/>
            <p:cNvSpPr>
              <a:spLocks/>
            </p:cNvSpPr>
            <p:nvPr/>
          </p:nvSpPr>
          <p:spPr bwMode="auto">
            <a:xfrm>
              <a:off x="6278707" y="3171431"/>
              <a:ext cx="3253" cy="325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1"/>
                    <a:pt x="1" y="1"/>
                    <a:pt x="1" y="1"/>
                  </a:cubicBezTo>
                  <a:cubicBezTo>
                    <a:pt x="1" y="0"/>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3" name="Freeform 263"/>
            <p:cNvSpPr>
              <a:spLocks/>
            </p:cNvSpPr>
            <p:nvPr/>
          </p:nvSpPr>
          <p:spPr bwMode="auto">
            <a:xfrm>
              <a:off x="6099800" y="32484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4" name="Freeform 264"/>
            <p:cNvSpPr>
              <a:spLocks/>
            </p:cNvSpPr>
            <p:nvPr/>
          </p:nvSpPr>
          <p:spPr bwMode="auto">
            <a:xfrm>
              <a:off x="6220155" y="32223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5" name="Freeform 265"/>
            <p:cNvSpPr>
              <a:spLocks/>
            </p:cNvSpPr>
            <p:nvPr/>
          </p:nvSpPr>
          <p:spPr bwMode="auto">
            <a:xfrm>
              <a:off x="6220155" y="3179020"/>
              <a:ext cx="15180" cy="23854"/>
            </a:xfrm>
            <a:custGeom>
              <a:avLst/>
              <a:gdLst>
                <a:gd name="T0" fmla="*/ 5 w 6"/>
                <a:gd name="T1" fmla="*/ 0 h 9"/>
                <a:gd name="T2" fmla="*/ 3 w 6"/>
                <a:gd name="T3" fmla="*/ 4 h 9"/>
                <a:gd name="T4" fmla="*/ 3 w 6"/>
                <a:gd name="T5" fmla="*/ 6 h 9"/>
                <a:gd name="T6" fmla="*/ 2 w 6"/>
                <a:gd name="T7" fmla="*/ 8 h 9"/>
                <a:gd name="T8" fmla="*/ 0 w 6"/>
                <a:gd name="T9" fmla="*/ 6 h 9"/>
                <a:gd name="T10" fmla="*/ 1 w 6"/>
                <a:gd name="T11" fmla="*/ 8 h 9"/>
                <a:gd name="T12" fmla="*/ 1 w 6"/>
                <a:gd name="T13" fmla="*/ 9 h 9"/>
                <a:gd name="T14" fmla="*/ 1 w 6"/>
                <a:gd name="T15" fmla="*/ 9 h 9"/>
                <a:gd name="T16" fmla="*/ 3 w 6"/>
                <a:gd name="T17" fmla="*/ 9 h 9"/>
                <a:gd name="T18" fmla="*/ 4 w 6"/>
                <a:gd name="T19" fmla="*/ 9 h 9"/>
                <a:gd name="T20" fmla="*/ 5 w 6"/>
                <a:gd name="T21" fmla="*/ 6 h 9"/>
                <a:gd name="T22" fmla="*/ 5 w 6"/>
                <a:gd name="T23" fmla="*/ 7 h 9"/>
                <a:gd name="T24" fmla="*/ 5 w 6"/>
                <a:gd name="T25" fmla="*/ 5 h 9"/>
                <a:gd name="T26" fmla="*/ 4 w 6"/>
                <a:gd name="T27" fmla="*/ 4 h 9"/>
                <a:gd name="T28" fmla="*/ 5 w 6"/>
                <a:gd name="T29" fmla="*/ 1 h 9"/>
                <a:gd name="T30" fmla="*/ 5 w 6"/>
                <a:gd name="T3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9">
                  <a:moveTo>
                    <a:pt x="5" y="0"/>
                  </a:moveTo>
                  <a:cubicBezTo>
                    <a:pt x="5" y="2"/>
                    <a:pt x="3" y="2"/>
                    <a:pt x="3" y="4"/>
                  </a:cubicBezTo>
                  <a:cubicBezTo>
                    <a:pt x="3" y="5"/>
                    <a:pt x="3" y="5"/>
                    <a:pt x="3" y="6"/>
                  </a:cubicBezTo>
                  <a:cubicBezTo>
                    <a:pt x="3" y="7"/>
                    <a:pt x="3" y="8"/>
                    <a:pt x="2" y="8"/>
                  </a:cubicBezTo>
                  <a:cubicBezTo>
                    <a:pt x="1" y="9"/>
                    <a:pt x="1" y="6"/>
                    <a:pt x="0" y="6"/>
                  </a:cubicBezTo>
                  <a:cubicBezTo>
                    <a:pt x="0" y="7"/>
                    <a:pt x="1" y="8"/>
                    <a:pt x="1" y="8"/>
                  </a:cubicBezTo>
                  <a:cubicBezTo>
                    <a:pt x="1" y="8"/>
                    <a:pt x="1" y="9"/>
                    <a:pt x="1" y="9"/>
                  </a:cubicBezTo>
                  <a:cubicBezTo>
                    <a:pt x="1" y="9"/>
                    <a:pt x="2" y="9"/>
                    <a:pt x="1" y="9"/>
                  </a:cubicBezTo>
                  <a:cubicBezTo>
                    <a:pt x="2" y="9"/>
                    <a:pt x="2" y="9"/>
                    <a:pt x="3" y="9"/>
                  </a:cubicBezTo>
                  <a:cubicBezTo>
                    <a:pt x="3" y="9"/>
                    <a:pt x="3" y="9"/>
                    <a:pt x="4" y="9"/>
                  </a:cubicBezTo>
                  <a:cubicBezTo>
                    <a:pt x="5" y="8"/>
                    <a:pt x="4" y="7"/>
                    <a:pt x="5" y="6"/>
                  </a:cubicBezTo>
                  <a:cubicBezTo>
                    <a:pt x="6" y="5"/>
                    <a:pt x="5" y="7"/>
                    <a:pt x="5" y="7"/>
                  </a:cubicBezTo>
                  <a:cubicBezTo>
                    <a:pt x="5" y="6"/>
                    <a:pt x="5" y="5"/>
                    <a:pt x="5" y="5"/>
                  </a:cubicBezTo>
                  <a:cubicBezTo>
                    <a:pt x="5" y="4"/>
                    <a:pt x="4" y="4"/>
                    <a:pt x="4" y="4"/>
                  </a:cubicBezTo>
                  <a:cubicBezTo>
                    <a:pt x="4" y="2"/>
                    <a:pt x="5" y="2"/>
                    <a:pt x="5" y="1"/>
                  </a:cubicBezTo>
                  <a:cubicBezTo>
                    <a:pt x="5" y="0"/>
                    <a:pt x="5"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6" name="Freeform 266"/>
            <p:cNvSpPr>
              <a:spLocks/>
            </p:cNvSpPr>
            <p:nvPr/>
          </p:nvSpPr>
          <p:spPr bwMode="auto">
            <a:xfrm>
              <a:off x="6158351" y="320504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7" name="Freeform 267"/>
            <p:cNvSpPr>
              <a:spLocks/>
            </p:cNvSpPr>
            <p:nvPr/>
          </p:nvSpPr>
          <p:spPr bwMode="auto">
            <a:xfrm>
              <a:off x="6325331" y="3259257"/>
              <a:ext cx="2169" cy="4337"/>
            </a:xfrm>
            <a:custGeom>
              <a:avLst/>
              <a:gdLst>
                <a:gd name="T0" fmla="*/ 0 w 1"/>
                <a:gd name="T1" fmla="*/ 0 h 2"/>
                <a:gd name="T2" fmla="*/ 1 w 1"/>
                <a:gd name="T3" fmla="*/ 2 h 2"/>
                <a:gd name="T4" fmla="*/ 1 w 1"/>
                <a:gd name="T5" fmla="*/ 2 h 2"/>
                <a:gd name="T6" fmla="*/ 1 w 1"/>
                <a:gd name="T7" fmla="*/ 1 h 2"/>
                <a:gd name="T8" fmla="*/ 0 w 1"/>
                <a:gd name="T9" fmla="*/ 0 h 2"/>
              </a:gdLst>
              <a:ahLst/>
              <a:cxnLst>
                <a:cxn ang="0">
                  <a:pos x="T0" y="T1"/>
                </a:cxn>
                <a:cxn ang="0">
                  <a:pos x="T2" y="T3"/>
                </a:cxn>
                <a:cxn ang="0">
                  <a:pos x="T4" y="T5"/>
                </a:cxn>
                <a:cxn ang="0">
                  <a:pos x="T6" y="T7"/>
                </a:cxn>
                <a:cxn ang="0">
                  <a:pos x="T8" y="T9"/>
                </a:cxn>
              </a:cxnLst>
              <a:rect l="0" t="0" r="r" b="b"/>
              <a:pathLst>
                <a:path w="1" h="2">
                  <a:moveTo>
                    <a:pt x="0" y="0"/>
                  </a:moveTo>
                  <a:cubicBezTo>
                    <a:pt x="0" y="1"/>
                    <a:pt x="1" y="1"/>
                    <a:pt x="1" y="2"/>
                  </a:cubicBezTo>
                  <a:cubicBezTo>
                    <a:pt x="1" y="2"/>
                    <a:pt x="1" y="2"/>
                    <a:pt x="1" y="2"/>
                  </a:cubicBezTo>
                  <a:cubicBezTo>
                    <a:pt x="1" y="1"/>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8" name="Freeform 268"/>
            <p:cNvSpPr>
              <a:spLocks/>
            </p:cNvSpPr>
            <p:nvPr/>
          </p:nvSpPr>
          <p:spPr bwMode="auto">
            <a:xfrm>
              <a:off x="6242926" y="3176852"/>
              <a:ext cx="7590" cy="7590"/>
            </a:xfrm>
            <a:custGeom>
              <a:avLst/>
              <a:gdLst>
                <a:gd name="T0" fmla="*/ 0 w 3"/>
                <a:gd name="T1" fmla="*/ 1 h 3"/>
                <a:gd name="T2" fmla="*/ 1 w 3"/>
                <a:gd name="T3" fmla="*/ 2 h 3"/>
                <a:gd name="T4" fmla="*/ 2 w 3"/>
                <a:gd name="T5" fmla="*/ 2 h 3"/>
                <a:gd name="T6" fmla="*/ 3 w 3"/>
                <a:gd name="T7" fmla="*/ 1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1"/>
                    <a:pt x="0" y="3"/>
                    <a:pt x="1" y="2"/>
                  </a:cubicBezTo>
                  <a:cubicBezTo>
                    <a:pt x="2" y="2"/>
                    <a:pt x="1" y="2"/>
                    <a:pt x="2" y="2"/>
                  </a:cubicBezTo>
                  <a:cubicBezTo>
                    <a:pt x="2" y="1"/>
                    <a:pt x="3" y="2"/>
                    <a:pt x="3"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29" name="Freeform 269"/>
            <p:cNvSpPr>
              <a:spLocks/>
            </p:cNvSpPr>
            <p:nvPr/>
          </p:nvSpPr>
          <p:spPr bwMode="auto">
            <a:xfrm>
              <a:off x="6238588" y="3171431"/>
              <a:ext cx="2169"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0" name="Freeform 270"/>
            <p:cNvSpPr>
              <a:spLocks/>
            </p:cNvSpPr>
            <p:nvPr/>
          </p:nvSpPr>
          <p:spPr bwMode="auto">
            <a:xfrm>
              <a:off x="6248347" y="32484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1" name="Freeform 271"/>
            <p:cNvSpPr>
              <a:spLocks/>
            </p:cNvSpPr>
            <p:nvPr/>
          </p:nvSpPr>
          <p:spPr bwMode="auto">
            <a:xfrm>
              <a:off x="6248347" y="31822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2" name="Freeform 272"/>
            <p:cNvSpPr>
              <a:spLocks/>
            </p:cNvSpPr>
            <p:nvPr/>
          </p:nvSpPr>
          <p:spPr bwMode="auto">
            <a:xfrm>
              <a:off x="6278707" y="3169262"/>
              <a:ext cx="3253" cy="2169"/>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3" name="Freeform 273"/>
            <p:cNvSpPr>
              <a:spLocks/>
            </p:cNvSpPr>
            <p:nvPr/>
          </p:nvSpPr>
          <p:spPr bwMode="auto">
            <a:xfrm>
              <a:off x="6235335" y="3192032"/>
              <a:ext cx="325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4" name="Freeform 274"/>
            <p:cNvSpPr>
              <a:spLocks/>
            </p:cNvSpPr>
            <p:nvPr/>
          </p:nvSpPr>
          <p:spPr bwMode="auto">
            <a:xfrm>
              <a:off x="6312320" y="3161672"/>
              <a:ext cx="325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1"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5" name="Freeform 275"/>
            <p:cNvSpPr>
              <a:spLocks/>
            </p:cNvSpPr>
            <p:nvPr/>
          </p:nvSpPr>
          <p:spPr bwMode="auto">
            <a:xfrm>
              <a:off x="6191964" y="3141071"/>
              <a:ext cx="7590" cy="2169"/>
            </a:xfrm>
            <a:custGeom>
              <a:avLst/>
              <a:gdLst>
                <a:gd name="T0" fmla="*/ 2 w 3"/>
                <a:gd name="T1" fmla="*/ 1 h 1"/>
                <a:gd name="T2" fmla="*/ 3 w 3"/>
                <a:gd name="T3" fmla="*/ 0 h 1"/>
                <a:gd name="T4" fmla="*/ 0 w 3"/>
                <a:gd name="T5" fmla="*/ 1 h 1"/>
                <a:gd name="T6" fmla="*/ 2 w 3"/>
                <a:gd name="T7" fmla="*/ 1 h 1"/>
              </a:gdLst>
              <a:ahLst/>
              <a:cxnLst>
                <a:cxn ang="0">
                  <a:pos x="T0" y="T1"/>
                </a:cxn>
                <a:cxn ang="0">
                  <a:pos x="T2" y="T3"/>
                </a:cxn>
                <a:cxn ang="0">
                  <a:pos x="T4" y="T5"/>
                </a:cxn>
                <a:cxn ang="0">
                  <a:pos x="T6" y="T7"/>
                </a:cxn>
              </a:cxnLst>
              <a:rect l="0" t="0" r="r" b="b"/>
              <a:pathLst>
                <a:path w="3" h="1">
                  <a:moveTo>
                    <a:pt x="2" y="1"/>
                  </a:moveTo>
                  <a:cubicBezTo>
                    <a:pt x="2" y="1"/>
                    <a:pt x="3" y="1"/>
                    <a:pt x="3" y="0"/>
                  </a:cubicBezTo>
                  <a:cubicBezTo>
                    <a:pt x="2" y="0"/>
                    <a:pt x="0" y="0"/>
                    <a:pt x="0"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6" name="Freeform 276"/>
            <p:cNvSpPr>
              <a:spLocks/>
            </p:cNvSpPr>
            <p:nvPr/>
          </p:nvSpPr>
          <p:spPr bwMode="auto">
            <a:xfrm>
              <a:off x="6194132" y="3163840"/>
              <a:ext cx="3253" cy="2169"/>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7" name="Freeform 277"/>
            <p:cNvSpPr>
              <a:spLocks/>
            </p:cNvSpPr>
            <p:nvPr/>
          </p:nvSpPr>
          <p:spPr bwMode="auto">
            <a:xfrm>
              <a:off x="6097631" y="3246246"/>
              <a:ext cx="2169" cy="2169"/>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8" name="Freeform 278"/>
            <p:cNvSpPr>
              <a:spLocks/>
            </p:cNvSpPr>
            <p:nvPr/>
          </p:nvSpPr>
          <p:spPr bwMode="auto">
            <a:xfrm>
              <a:off x="6097631" y="3242993"/>
              <a:ext cx="0" cy="3253"/>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0"/>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39" name="Freeform 279"/>
            <p:cNvSpPr>
              <a:spLocks/>
            </p:cNvSpPr>
            <p:nvPr/>
          </p:nvSpPr>
          <p:spPr bwMode="auto">
            <a:xfrm>
              <a:off x="5958843" y="3210465"/>
              <a:ext cx="66142" cy="107344"/>
            </a:xfrm>
            <a:custGeom>
              <a:avLst/>
              <a:gdLst>
                <a:gd name="T0" fmla="*/ 0 w 61"/>
                <a:gd name="T1" fmla="*/ 49 h 99"/>
                <a:gd name="T2" fmla="*/ 61 w 61"/>
                <a:gd name="T3" fmla="*/ 99 h 99"/>
                <a:gd name="T4" fmla="*/ 61 w 61"/>
                <a:gd name="T5" fmla="*/ 0 h 99"/>
                <a:gd name="T6" fmla="*/ 0 w 61"/>
                <a:gd name="T7" fmla="*/ 49 h 99"/>
              </a:gdLst>
              <a:ahLst/>
              <a:cxnLst>
                <a:cxn ang="0">
                  <a:pos x="T0" y="T1"/>
                </a:cxn>
                <a:cxn ang="0">
                  <a:pos x="T2" y="T3"/>
                </a:cxn>
                <a:cxn ang="0">
                  <a:pos x="T4" y="T5"/>
                </a:cxn>
                <a:cxn ang="0">
                  <a:pos x="T6" y="T7"/>
                </a:cxn>
              </a:cxnLst>
              <a:rect l="0" t="0" r="r" b="b"/>
              <a:pathLst>
                <a:path w="61" h="99">
                  <a:moveTo>
                    <a:pt x="0" y="49"/>
                  </a:moveTo>
                  <a:lnTo>
                    <a:pt x="61" y="99"/>
                  </a:lnTo>
                  <a:lnTo>
                    <a:pt x="61" y="0"/>
                  </a:lnTo>
                  <a:lnTo>
                    <a:pt x="0"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0" name="Freeform 280"/>
            <p:cNvSpPr>
              <a:spLocks/>
            </p:cNvSpPr>
            <p:nvPr/>
          </p:nvSpPr>
          <p:spPr bwMode="auto">
            <a:xfrm>
              <a:off x="6020647" y="3240825"/>
              <a:ext cx="40119" cy="43371"/>
            </a:xfrm>
            <a:custGeom>
              <a:avLst/>
              <a:gdLst>
                <a:gd name="T0" fmla="*/ 37 w 37"/>
                <a:gd name="T1" fmla="*/ 40 h 40"/>
                <a:gd name="T2" fmla="*/ 0 w 37"/>
                <a:gd name="T3" fmla="*/ 40 h 40"/>
                <a:gd name="T4" fmla="*/ 0 w 37"/>
                <a:gd name="T5" fmla="*/ 0 h 40"/>
                <a:gd name="T6" fmla="*/ 37 w 37"/>
                <a:gd name="T7" fmla="*/ 0 h 40"/>
                <a:gd name="T8" fmla="*/ 37 w 37"/>
                <a:gd name="T9" fmla="*/ 40 h 40"/>
                <a:gd name="T10" fmla="*/ 37 w 37"/>
                <a:gd name="T11" fmla="*/ 40 h 40"/>
              </a:gdLst>
              <a:ahLst/>
              <a:cxnLst>
                <a:cxn ang="0">
                  <a:pos x="T0" y="T1"/>
                </a:cxn>
                <a:cxn ang="0">
                  <a:pos x="T2" y="T3"/>
                </a:cxn>
                <a:cxn ang="0">
                  <a:pos x="T4" y="T5"/>
                </a:cxn>
                <a:cxn ang="0">
                  <a:pos x="T6" y="T7"/>
                </a:cxn>
                <a:cxn ang="0">
                  <a:pos x="T8" y="T9"/>
                </a:cxn>
                <a:cxn ang="0">
                  <a:pos x="T10" y="T11"/>
                </a:cxn>
              </a:cxnLst>
              <a:rect l="0" t="0" r="r" b="b"/>
              <a:pathLst>
                <a:path w="37" h="40">
                  <a:moveTo>
                    <a:pt x="37" y="40"/>
                  </a:moveTo>
                  <a:lnTo>
                    <a:pt x="0" y="40"/>
                  </a:lnTo>
                  <a:lnTo>
                    <a:pt x="0" y="0"/>
                  </a:lnTo>
                  <a:lnTo>
                    <a:pt x="37" y="0"/>
                  </a:lnTo>
                  <a:lnTo>
                    <a:pt x="37" y="40"/>
                  </a:lnTo>
                  <a:lnTo>
                    <a:pt x="37"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1" name="Freeform 281"/>
            <p:cNvSpPr>
              <a:spLocks/>
            </p:cNvSpPr>
            <p:nvPr/>
          </p:nvSpPr>
          <p:spPr bwMode="auto">
            <a:xfrm>
              <a:off x="6428338" y="3210465"/>
              <a:ext cx="66142" cy="107344"/>
            </a:xfrm>
            <a:custGeom>
              <a:avLst/>
              <a:gdLst>
                <a:gd name="T0" fmla="*/ 61 w 61"/>
                <a:gd name="T1" fmla="*/ 49 h 99"/>
                <a:gd name="T2" fmla="*/ 0 w 61"/>
                <a:gd name="T3" fmla="*/ 99 h 99"/>
                <a:gd name="T4" fmla="*/ 0 w 61"/>
                <a:gd name="T5" fmla="*/ 0 h 99"/>
                <a:gd name="T6" fmla="*/ 61 w 61"/>
                <a:gd name="T7" fmla="*/ 49 h 99"/>
              </a:gdLst>
              <a:ahLst/>
              <a:cxnLst>
                <a:cxn ang="0">
                  <a:pos x="T0" y="T1"/>
                </a:cxn>
                <a:cxn ang="0">
                  <a:pos x="T2" y="T3"/>
                </a:cxn>
                <a:cxn ang="0">
                  <a:pos x="T4" y="T5"/>
                </a:cxn>
                <a:cxn ang="0">
                  <a:pos x="T6" y="T7"/>
                </a:cxn>
              </a:cxnLst>
              <a:rect l="0" t="0" r="r" b="b"/>
              <a:pathLst>
                <a:path w="61" h="99">
                  <a:moveTo>
                    <a:pt x="61" y="49"/>
                  </a:moveTo>
                  <a:lnTo>
                    <a:pt x="0" y="99"/>
                  </a:lnTo>
                  <a:lnTo>
                    <a:pt x="0" y="0"/>
                  </a:lnTo>
                  <a:lnTo>
                    <a:pt x="61"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2" name="Freeform 282"/>
            <p:cNvSpPr>
              <a:spLocks/>
            </p:cNvSpPr>
            <p:nvPr/>
          </p:nvSpPr>
          <p:spPr bwMode="auto">
            <a:xfrm>
              <a:off x="6394725" y="3240825"/>
              <a:ext cx="41203" cy="43371"/>
            </a:xfrm>
            <a:custGeom>
              <a:avLst/>
              <a:gdLst>
                <a:gd name="T0" fmla="*/ 38 w 38"/>
                <a:gd name="T1" fmla="*/ 40 h 40"/>
                <a:gd name="T2" fmla="*/ 0 w 38"/>
                <a:gd name="T3" fmla="*/ 40 h 40"/>
                <a:gd name="T4" fmla="*/ 0 w 38"/>
                <a:gd name="T5" fmla="*/ 0 h 40"/>
                <a:gd name="T6" fmla="*/ 38 w 38"/>
                <a:gd name="T7" fmla="*/ 0 h 40"/>
                <a:gd name="T8" fmla="*/ 38 w 38"/>
                <a:gd name="T9" fmla="*/ 40 h 40"/>
                <a:gd name="T10" fmla="*/ 38 w 38"/>
                <a:gd name="T11" fmla="*/ 40 h 40"/>
              </a:gdLst>
              <a:ahLst/>
              <a:cxnLst>
                <a:cxn ang="0">
                  <a:pos x="T0" y="T1"/>
                </a:cxn>
                <a:cxn ang="0">
                  <a:pos x="T2" y="T3"/>
                </a:cxn>
                <a:cxn ang="0">
                  <a:pos x="T4" y="T5"/>
                </a:cxn>
                <a:cxn ang="0">
                  <a:pos x="T6" y="T7"/>
                </a:cxn>
                <a:cxn ang="0">
                  <a:pos x="T8" y="T9"/>
                </a:cxn>
                <a:cxn ang="0">
                  <a:pos x="T10" y="T11"/>
                </a:cxn>
              </a:cxnLst>
              <a:rect l="0" t="0" r="r" b="b"/>
              <a:pathLst>
                <a:path w="38" h="40">
                  <a:moveTo>
                    <a:pt x="38" y="40"/>
                  </a:moveTo>
                  <a:lnTo>
                    <a:pt x="0" y="40"/>
                  </a:lnTo>
                  <a:lnTo>
                    <a:pt x="0" y="0"/>
                  </a:lnTo>
                  <a:lnTo>
                    <a:pt x="38" y="0"/>
                  </a:lnTo>
                  <a:lnTo>
                    <a:pt x="38" y="40"/>
                  </a:lnTo>
                  <a:lnTo>
                    <a:pt x="38"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3" name="Freeform 283"/>
            <p:cNvSpPr>
              <a:spLocks/>
            </p:cNvSpPr>
            <p:nvPr/>
          </p:nvSpPr>
          <p:spPr bwMode="auto">
            <a:xfrm>
              <a:off x="6173531" y="2994692"/>
              <a:ext cx="108428" cy="67226"/>
            </a:xfrm>
            <a:custGeom>
              <a:avLst/>
              <a:gdLst>
                <a:gd name="T0" fmla="*/ 50 w 100"/>
                <a:gd name="T1" fmla="*/ 0 h 62"/>
                <a:gd name="T2" fmla="*/ 0 w 100"/>
                <a:gd name="T3" fmla="*/ 62 h 62"/>
                <a:gd name="T4" fmla="*/ 100 w 100"/>
                <a:gd name="T5" fmla="*/ 62 h 62"/>
                <a:gd name="T6" fmla="*/ 50 w 100"/>
                <a:gd name="T7" fmla="*/ 0 h 62"/>
              </a:gdLst>
              <a:ahLst/>
              <a:cxnLst>
                <a:cxn ang="0">
                  <a:pos x="T0" y="T1"/>
                </a:cxn>
                <a:cxn ang="0">
                  <a:pos x="T2" y="T3"/>
                </a:cxn>
                <a:cxn ang="0">
                  <a:pos x="T4" y="T5"/>
                </a:cxn>
                <a:cxn ang="0">
                  <a:pos x="T6" y="T7"/>
                </a:cxn>
              </a:cxnLst>
              <a:rect l="0" t="0" r="r" b="b"/>
              <a:pathLst>
                <a:path w="100" h="62">
                  <a:moveTo>
                    <a:pt x="50" y="0"/>
                  </a:moveTo>
                  <a:lnTo>
                    <a:pt x="0" y="62"/>
                  </a:lnTo>
                  <a:lnTo>
                    <a:pt x="100" y="62"/>
                  </a:lnTo>
                  <a:lnTo>
                    <a:pt x="5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4" name="Freeform 284"/>
            <p:cNvSpPr>
              <a:spLocks/>
            </p:cNvSpPr>
            <p:nvPr/>
          </p:nvSpPr>
          <p:spPr bwMode="auto">
            <a:xfrm>
              <a:off x="6204975" y="3056497"/>
              <a:ext cx="43371" cy="41203"/>
            </a:xfrm>
            <a:custGeom>
              <a:avLst/>
              <a:gdLst>
                <a:gd name="T0" fmla="*/ 40 w 40"/>
                <a:gd name="T1" fmla="*/ 38 h 38"/>
                <a:gd name="T2" fmla="*/ 0 w 40"/>
                <a:gd name="T3" fmla="*/ 38 h 38"/>
                <a:gd name="T4" fmla="*/ 0 w 40"/>
                <a:gd name="T5" fmla="*/ 0 h 38"/>
                <a:gd name="T6" fmla="*/ 40 w 40"/>
                <a:gd name="T7" fmla="*/ 0 h 38"/>
                <a:gd name="T8" fmla="*/ 40 w 40"/>
                <a:gd name="T9" fmla="*/ 38 h 38"/>
                <a:gd name="T10" fmla="*/ 40 w 40"/>
                <a:gd name="T11" fmla="*/ 38 h 38"/>
              </a:gdLst>
              <a:ahLst/>
              <a:cxnLst>
                <a:cxn ang="0">
                  <a:pos x="T0" y="T1"/>
                </a:cxn>
                <a:cxn ang="0">
                  <a:pos x="T2" y="T3"/>
                </a:cxn>
                <a:cxn ang="0">
                  <a:pos x="T4" y="T5"/>
                </a:cxn>
                <a:cxn ang="0">
                  <a:pos x="T6" y="T7"/>
                </a:cxn>
                <a:cxn ang="0">
                  <a:pos x="T8" y="T9"/>
                </a:cxn>
                <a:cxn ang="0">
                  <a:pos x="T10" y="T11"/>
                </a:cxn>
              </a:cxnLst>
              <a:rect l="0" t="0" r="r" b="b"/>
              <a:pathLst>
                <a:path w="40" h="38">
                  <a:moveTo>
                    <a:pt x="40" y="38"/>
                  </a:moveTo>
                  <a:lnTo>
                    <a:pt x="0" y="38"/>
                  </a:lnTo>
                  <a:lnTo>
                    <a:pt x="0" y="0"/>
                  </a:lnTo>
                  <a:lnTo>
                    <a:pt x="40" y="0"/>
                  </a:lnTo>
                  <a:lnTo>
                    <a:pt x="40" y="38"/>
                  </a:lnTo>
                  <a:lnTo>
                    <a:pt x="4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5" name="Freeform 285"/>
            <p:cNvSpPr>
              <a:spLocks/>
            </p:cNvSpPr>
            <p:nvPr/>
          </p:nvSpPr>
          <p:spPr bwMode="auto">
            <a:xfrm>
              <a:off x="6173531" y="3464187"/>
              <a:ext cx="108428" cy="66142"/>
            </a:xfrm>
            <a:custGeom>
              <a:avLst/>
              <a:gdLst>
                <a:gd name="T0" fmla="*/ 50 w 100"/>
                <a:gd name="T1" fmla="*/ 61 h 61"/>
                <a:gd name="T2" fmla="*/ 0 w 100"/>
                <a:gd name="T3" fmla="*/ 0 h 61"/>
                <a:gd name="T4" fmla="*/ 100 w 100"/>
                <a:gd name="T5" fmla="*/ 0 h 61"/>
                <a:gd name="T6" fmla="*/ 50 w 100"/>
                <a:gd name="T7" fmla="*/ 61 h 61"/>
              </a:gdLst>
              <a:ahLst/>
              <a:cxnLst>
                <a:cxn ang="0">
                  <a:pos x="T0" y="T1"/>
                </a:cxn>
                <a:cxn ang="0">
                  <a:pos x="T2" y="T3"/>
                </a:cxn>
                <a:cxn ang="0">
                  <a:pos x="T4" y="T5"/>
                </a:cxn>
                <a:cxn ang="0">
                  <a:pos x="T6" y="T7"/>
                </a:cxn>
              </a:cxnLst>
              <a:rect l="0" t="0" r="r" b="b"/>
              <a:pathLst>
                <a:path w="100" h="61">
                  <a:moveTo>
                    <a:pt x="50" y="61"/>
                  </a:moveTo>
                  <a:lnTo>
                    <a:pt x="0" y="0"/>
                  </a:lnTo>
                  <a:lnTo>
                    <a:pt x="100" y="0"/>
                  </a:lnTo>
                  <a:lnTo>
                    <a:pt x="50"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6" name="Freeform 286"/>
            <p:cNvSpPr>
              <a:spLocks/>
            </p:cNvSpPr>
            <p:nvPr/>
          </p:nvSpPr>
          <p:spPr bwMode="auto">
            <a:xfrm>
              <a:off x="6204975" y="3430575"/>
              <a:ext cx="43371" cy="41203"/>
            </a:xfrm>
            <a:custGeom>
              <a:avLst/>
              <a:gdLst>
                <a:gd name="T0" fmla="*/ 40 w 40"/>
                <a:gd name="T1" fmla="*/ 38 h 38"/>
                <a:gd name="T2" fmla="*/ 0 w 40"/>
                <a:gd name="T3" fmla="*/ 38 h 38"/>
                <a:gd name="T4" fmla="*/ 0 w 40"/>
                <a:gd name="T5" fmla="*/ 0 h 38"/>
                <a:gd name="T6" fmla="*/ 40 w 40"/>
                <a:gd name="T7" fmla="*/ 0 h 38"/>
                <a:gd name="T8" fmla="*/ 40 w 40"/>
                <a:gd name="T9" fmla="*/ 38 h 38"/>
                <a:gd name="T10" fmla="*/ 40 w 40"/>
                <a:gd name="T11" fmla="*/ 38 h 38"/>
              </a:gdLst>
              <a:ahLst/>
              <a:cxnLst>
                <a:cxn ang="0">
                  <a:pos x="T0" y="T1"/>
                </a:cxn>
                <a:cxn ang="0">
                  <a:pos x="T2" y="T3"/>
                </a:cxn>
                <a:cxn ang="0">
                  <a:pos x="T4" y="T5"/>
                </a:cxn>
                <a:cxn ang="0">
                  <a:pos x="T6" y="T7"/>
                </a:cxn>
                <a:cxn ang="0">
                  <a:pos x="T8" y="T9"/>
                </a:cxn>
                <a:cxn ang="0">
                  <a:pos x="T10" y="T11"/>
                </a:cxn>
              </a:cxnLst>
              <a:rect l="0" t="0" r="r" b="b"/>
              <a:pathLst>
                <a:path w="40" h="38">
                  <a:moveTo>
                    <a:pt x="40" y="38"/>
                  </a:moveTo>
                  <a:lnTo>
                    <a:pt x="0" y="38"/>
                  </a:lnTo>
                  <a:lnTo>
                    <a:pt x="0" y="0"/>
                  </a:lnTo>
                  <a:lnTo>
                    <a:pt x="40" y="0"/>
                  </a:lnTo>
                  <a:lnTo>
                    <a:pt x="40" y="38"/>
                  </a:lnTo>
                  <a:lnTo>
                    <a:pt x="4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7" name="Freeform 287"/>
            <p:cNvSpPr>
              <a:spLocks/>
            </p:cNvSpPr>
            <p:nvPr/>
          </p:nvSpPr>
          <p:spPr bwMode="auto">
            <a:xfrm>
              <a:off x="6037996" y="3073845"/>
              <a:ext cx="84574" cy="84574"/>
            </a:xfrm>
            <a:custGeom>
              <a:avLst/>
              <a:gdLst>
                <a:gd name="T0" fmla="*/ 0 w 78"/>
                <a:gd name="T1" fmla="*/ 0 h 78"/>
                <a:gd name="T2" fmla="*/ 7 w 78"/>
                <a:gd name="T3" fmla="*/ 78 h 78"/>
                <a:gd name="T4" fmla="*/ 78 w 78"/>
                <a:gd name="T5" fmla="*/ 7 h 78"/>
                <a:gd name="T6" fmla="*/ 0 w 78"/>
                <a:gd name="T7" fmla="*/ 0 h 78"/>
              </a:gdLst>
              <a:ahLst/>
              <a:cxnLst>
                <a:cxn ang="0">
                  <a:pos x="T0" y="T1"/>
                </a:cxn>
                <a:cxn ang="0">
                  <a:pos x="T2" y="T3"/>
                </a:cxn>
                <a:cxn ang="0">
                  <a:pos x="T4" y="T5"/>
                </a:cxn>
                <a:cxn ang="0">
                  <a:pos x="T6" y="T7"/>
                </a:cxn>
              </a:cxnLst>
              <a:rect l="0" t="0" r="r" b="b"/>
              <a:pathLst>
                <a:path w="78" h="78">
                  <a:moveTo>
                    <a:pt x="0" y="0"/>
                  </a:moveTo>
                  <a:lnTo>
                    <a:pt x="7" y="78"/>
                  </a:lnTo>
                  <a:lnTo>
                    <a:pt x="78" y="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8" name="Freeform 288"/>
            <p:cNvSpPr>
              <a:spLocks/>
            </p:cNvSpPr>
            <p:nvPr/>
          </p:nvSpPr>
          <p:spPr bwMode="auto">
            <a:xfrm>
              <a:off x="6064018" y="3099868"/>
              <a:ext cx="61805" cy="61805"/>
            </a:xfrm>
            <a:custGeom>
              <a:avLst/>
              <a:gdLst>
                <a:gd name="T0" fmla="*/ 28 w 57"/>
                <a:gd name="T1" fmla="*/ 57 h 57"/>
                <a:gd name="T2" fmla="*/ 0 w 57"/>
                <a:gd name="T3" fmla="*/ 31 h 57"/>
                <a:gd name="T4" fmla="*/ 31 w 57"/>
                <a:gd name="T5" fmla="*/ 0 h 57"/>
                <a:gd name="T6" fmla="*/ 57 w 57"/>
                <a:gd name="T7" fmla="*/ 28 h 57"/>
                <a:gd name="T8" fmla="*/ 28 w 57"/>
                <a:gd name="T9" fmla="*/ 57 h 57"/>
                <a:gd name="T10" fmla="*/ 28 w 57"/>
                <a:gd name="T11" fmla="*/ 57 h 57"/>
              </a:gdLst>
              <a:ahLst/>
              <a:cxnLst>
                <a:cxn ang="0">
                  <a:pos x="T0" y="T1"/>
                </a:cxn>
                <a:cxn ang="0">
                  <a:pos x="T2" y="T3"/>
                </a:cxn>
                <a:cxn ang="0">
                  <a:pos x="T4" y="T5"/>
                </a:cxn>
                <a:cxn ang="0">
                  <a:pos x="T6" y="T7"/>
                </a:cxn>
                <a:cxn ang="0">
                  <a:pos x="T8" y="T9"/>
                </a:cxn>
                <a:cxn ang="0">
                  <a:pos x="T10" y="T11"/>
                </a:cxn>
              </a:cxnLst>
              <a:rect l="0" t="0" r="r" b="b"/>
              <a:pathLst>
                <a:path w="57" h="57">
                  <a:moveTo>
                    <a:pt x="28" y="57"/>
                  </a:moveTo>
                  <a:lnTo>
                    <a:pt x="0" y="31"/>
                  </a:lnTo>
                  <a:lnTo>
                    <a:pt x="31" y="0"/>
                  </a:lnTo>
                  <a:lnTo>
                    <a:pt x="57" y="28"/>
                  </a:lnTo>
                  <a:lnTo>
                    <a:pt x="28" y="57"/>
                  </a:lnTo>
                  <a:lnTo>
                    <a:pt x="28"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49" name="Freeform 289"/>
            <p:cNvSpPr>
              <a:spLocks/>
            </p:cNvSpPr>
            <p:nvPr/>
          </p:nvSpPr>
          <p:spPr bwMode="auto">
            <a:xfrm>
              <a:off x="6330752" y="3366602"/>
              <a:ext cx="86743" cy="86743"/>
            </a:xfrm>
            <a:custGeom>
              <a:avLst/>
              <a:gdLst>
                <a:gd name="T0" fmla="*/ 80 w 80"/>
                <a:gd name="T1" fmla="*/ 80 h 80"/>
                <a:gd name="T2" fmla="*/ 0 w 80"/>
                <a:gd name="T3" fmla="*/ 71 h 80"/>
                <a:gd name="T4" fmla="*/ 71 w 80"/>
                <a:gd name="T5" fmla="*/ 0 h 80"/>
                <a:gd name="T6" fmla="*/ 80 w 80"/>
                <a:gd name="T7" fmla="*/ 80 h 80"/>
              </a:gdLst>
              <a:ahLst/>
              <a:cxnLst>
                <a:cxn ang="0">
                  <a:pos x="T0" y="T1"/>
                </a:cxn>
                <a:cxn ang="0">
                  <a:pos x="T2" y="T3"/>
                </a:cxn>
                <a:cxn ang="0">
                  <a:pos x="T4" y="T5"/>
                </a:cxn>
                <a:cxn ang="0">
                  <a:pos x="T6" y="T7"/>
                </a:cxn>
              </a:cxnLst>
              <a:rect l="0" t="0" r="r" b="b"/>
              <a:pathLst>
                <a:path w="80" h="80">
                  <a:moveTo>
                    <a:pt x="80" y="80"/>
                  </a:moveTo>
                  <a:lnTo>
                    <a:pt x="0" y="71"/>
                  </a:lnTo>
                  <a:lnTo>
                    <a:pt x="71" y="0"/>
                  </a:lnTo>
                  <a:lnTo>
                    <a:pt x="80"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50" name="Freeform 290"/>
            <p:cNvSpPr>
              <a:spLocks/>
            </p:cNvSpPr>
            <p:nvPr/>
          </p:nvSpPr>
          <p:spPr bwMode="auto">
            <a:xfrm>
              <a:off x="6327500" y="3364433"/>
              <a:ext cx="61805" cy="60720"/>
            </a:xfrm>
            <a:custGeom>
              <a:avLst/>
              <a:gdLst>
                <a:gd name="T0" fmla="*/ 29 w 57"/>
                <a:gd name="T1" fmla="*/ 56 h 56"/>
                <a:gd name="T2" fmla="*/ 0 w 57"/>
                <a:gd name="T3" fmla="*/ 30 h 56"/>
                <a:gd name="T4" fmla="*/ 31 w 57"/>
                <a:gd name="T5" fmla="*/ 0 h 56"/>
                <a:gd name="T6" fmla="*/ 57 w 57"/>
                <a:gd name="T7" fmla="*/ 28 h 56"/>
                <a:gd name="T8" fmla="*/ 29 w 57"/>
                <a:gd name="T9" fmla="*/ 56 h 56"/>
                <a:gd name="T10" fmla="*/ 29 w 57"/>
                <a:gd name="T11" fmla="*/ 56 h 56"/>
              </a:gdLst>
              <a:ahLst/>
              <a:cxnLst>
                <a:cxn ang="0">
                  <a:pos x="T0" y="T1"/>
                </a:cxn>
                <a:cxn ang="0">
                  <a:pos x="T2" y="T3"/>
                </a:cxn>
                <a:cxn ang="0">
                  <a:pos x="T4" y="T5"/>
                </a:cxn>
                <a:cxn ang="0">
                  <a:pos x="T6" y="T7"/>
                </a:cxn>
                <a:cxn ang="0">
                  <a:pos x="T8" y="T9"/>
                </a:cxn>
                <a:cxn ang="0">
                  <a:pos x="T10" y="T11"/>
                </a:cxn>
              </a:cxnLst>
              <a:rect l="0" t="0" r="r" b="b"/>
              <a:pathLst>
                <a:path w="57" h="56">
                  <a:moveTo>
                    <a:pt x="29" y="56"/>
                  </a:moveTo>
                  <a:lnTo>
                    <a:pt x="0" y="30"/>
                  </a:lnTo>
                  <a:lnTo>
                    <a:pt x="31" y="0"/>
                  </a:lnTo>
                  <a:lnTo>
                    <a:pt x="57" y="28"/>
                  </a:lnTo>
                  <a:lnTo>
                    <a:pt x="29" y="56"/>
                  </a:lnTo>
                  <a:lnTo>
                    <a:pt x="29"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51" name="Freeform 291"/>
            <p:cNvSpPr>
              <a:spLocks/>
            </p:cNvSpPr>
            <p:nvPr/>
          </p:nvSpPr>
          <p:spPr bwMode="auto">
            <a:xfrm>
              <a:off x="6330752" y="3073845"/>
              <a:ext cx="86743" cy="84574"/>
            </a:xfrm>
            <a:custGeom>
              <a:avLst/>
              <a:gdLst>
                <a:gd name="T0" fmla="*/ 80 w 80"/>
                <a:gd name="T1" fmla="*/ 0 h 78"/>
                <a:gd name="T2" fmla="*/ 0 w 80"/>
                <a:gd name="T3" fmla="*/ 7 h 78"/>
                <a:gd name="T4" fmla="*/ 71 w 80"/>
                <a:gd name="T5" fmla="*/ 78 h 78"/>
                <a:gd name="T6" fmla="*/ 80 w 80"/>
                <a:gd name="T7" fmla="*/ 0 h 78"/>
              </a:gdLst>
              <a:ahLst/>
              <a:cxnLst>
                <a:cxn ang="0">
                  <a:pos x="T0" y="T1"/>
                </a:cxn>
                <a:cxn ang="0">
                  <a:pos x="T2" y="T3"/>
                </a:cxn>
                <a:cxn ang="0">
                  <a:pos x="T4" y="T5"/>
                </a:cxn>
                <a:cxn ang="0">
                  <a:pos x="T6" y="T7"/>
                </a:cxn>
              </a:cxnLst>
              <a:rect l="0" t="0" r="r" b="b"/>
              <a:pathLst>
                <a:path w="80" h="78">
                  <a:moveTo>
                    <a:pt x="80" y="0"/>
                  </a:moveTo>
                  <a:lnTo>
                    <a:pt x="0" y="7"/>
                  </a:lnTo>
                  <a:lnTo>
                    <a:pt x="71" y="78"/>
                  </a:lnTo>
                  <a:lnTo>
                    <a:pt x="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52" name="Freeform 292"/>
            <p:cNvSpPr>
              <a:spLocks/>
            </p:cNvSpPr>
            <p:nvPr/>
          </p:nvSpPr>
          <p:spPr bwMode="auto">
            <a:xfrm>
              <a:off x="6327500" y="3099868"/>
              <a:ext cx="61805" cy="61805"/>
            </a:xfrm>
            <a:custGeom>
              <a:avLst/>
              <a:gdLst>
                <a:gd name="T0" fmla="*/ 31 w 57"/>
                <a:gd name="T1" fmla="*/ 57 h 57"/>
                <a:gd name="T2" fmla="*/ 0 w 57"/>
                <a:gd name="T3" fmla="*/ 28 h 57"/>
                <a:gd name="T4" fmla="*/ 29 w 57"/>
                <a:gd name="T5" fmla="*/ 0 h 57"/>
                <a:gd name="T6" fmla="*/ 57 w 57"/>
                <a:gd name="T7" fmla="*/ 31 h 57"/>
                <a:gd name="T8" fmla="*/ 31 w 57"/>
                <a:gd name="T9" fmla="*/ 57 h 57"/>
                <a:gd name="T10" fmla="*/ 31 w 57"/>
                <a:gd name="T11" fmla="*/ 57 h 57"/>
              </a:gdLst>
              <a:ahLst/>
              <a:cxnLst>
                <a:cxn ang="0">
                  <a:pos x="T0" y="T1"/>
                </a:cxn>
                <a:cxn ang="0">
                  <a:pos x="T2" y="T3"/>
                </a:cxn>
                <a:cxn ang="0">
                  <a:pos x="T4" y="T5"/>
                </a:cxn>
                <a:cxn ang="0">
                  <a:pos x="T6" y="T7"/>
                </a:cxn>
                <a:cxn ang="0">
                  <a:pos x="T8" y="T9"/>
                </a:cxn>
                <a:cxn ang="0">
                  <a:pos x="T10" y="T11"/>
                </a:cxn>
              </a:cxnLst>
              <a:rect l="0" t="0" r="r" b="b"/>
              <a:pathLst>
                <a:path w="57" h="57">
                  <a:moveTo>
                    <a:pt x="31" y="57"/>
                  </a:moveTo>
                  <a:lnTo>
                    <a:pt x="0" y="28"/>
                  </a:lnTo>
                  <a:lnTo>
                    <a:pt x="29" y="0"/>
                  </a:lnTo>
                  <a:lnTo>
                    <a:pt x="57" y="31"/>
                  </a:lnTo>
                  <a:lnTo>
                    <a:pt x="31" y="57"/>
                  </a:lnTo>
                  <a:lnTo>
                    <a:pt x="3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53" name="Freeform 293"/>
            <p:cNvSpPr>
              <a:spLocks/>
            </p:cNvSpPr>
            <p:nvPr/>
          </p:nvSpPr>
          <p:spPr bwMode="auto">
            <a:xfrm>
              <a:off x="6037996" y="3366602"/>
              <a:ext cx="84574" cy="86743"/>
            </a:xfrm>
            <a:custGeom>
              <a:avLst/>
              <a:gdLst>
                <a:gd name="T0" fmla="*/ 0 w 78"/>
                <a:gd name="T1" fmla="*/ 80 h 80"/>
                <a:gd name="T2" fmla="*/ 7 w 78"/>
                <a:gd name="T3" fmla="*/ 0 h 80"/>
                <a:gd name="T4" fmla="*/ 78 w 78"/>
                <a:gd name="T5" fmla="*/ 71 h 80"/>
                <a:gd name="T6" fmla="*/ 0 w 78"/>
                <a:gd name="T7" fmla="*/ 80 h 80"/>
              </a:gdLst>
              <a:ahLst/>
              <a:cxnLst>
                <a:cxn ang="0">
                  <a:pos x="T0" y="T1"/>
                </a:cxn>
                <a:cxn ang="0">
                  <a:pos x="T2" y="T3"/>
                </a:cxn>
                <a:cxn ang="0">
                  <a:pos x="T4" y="T5"/>
                </a:cxn>
                <a:cxn ang="0">
                  <a:pos x="T6" y="T7"/>
                </a:cxn>
              </a:cxnLst>
              <a:rect l="0" t="0" r="r" b="b"/>
              <a:pathLst>
                <a:path w="78" h="80">
                  <a:moveTo>
                    <a:pt x="0" y="80"/>
                  </a:moveTo>
                  <a:lnTo>
                    <a:pt x="7" y="0"/>
                  </a:lnTo>
                  <a:lnTo>
                    <a:pt x="78" y="71"/>
                  </a:lnTo>
                  <a:lnTo>
                    <a:pt x="0"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sp>
          <p:nvSpPr>
            <p:cNvPr id="154" name="Freeform 294"/>
            <p:cNvSpPr>
              <a:spLocks/>
            </p:cNvSpPr>
            <p:nvPr/>
          </p:nvSpPr>
          <p:spPr bwMode="auto">
            <a:xfrm>
              <a:off x="6064018" y="3364433"/>
              <a:ext cx="61805" cy="60720"/>
            </a:xfrm>
            <a:custGeom>
              <a:avLst/>
              <a:gdLst>
                <a:gd name="T0" fmla="*/ 31 w 57"/>
                <a:gd name="T1" fmla="*/ 56 h 56"/>
                <a:gd name="T2" fmla="*/ 0 w 57"/>
                <a:gd name="T3" fmla="*/ 28 h 56"/>
                <a:gd name="T4" fmla="*/ 28 w 57"/>
                <a:gd name="T5" fmla="*/ 0 h 56"/>
                <a:gd name="T6" fmla="*/ 57 w 57"/>
                <a:gd name="T7" fmla="*/ 30 h 56"/>
                <a:gd name="T8" fmla="*/ 31 w 57"/>
                <a:gd name="T9" fmla="*/ 56 h 56"/>
                <a:gd name="T10" fmla="*/ 31 w 57"/>
                <a:gd name="T11" fmla="*/ 56 h 56"/>
              </a:gdLst>
              <a:ahLst/>
              <a:cxnLst>
                <a:cxn ang="0">
                  <a:pos x="T0" y="T1"/>
                </a:cxn>
                <a:cxn ang="0">
                  <a:pos x="T2" y="T3"/>
                </a:cxn>
                <a:cxn ang="0">
                  <a:pos x="T4" y="T5"/>
                </a:cxn>
                <a:cxn ang="0">
                  <a:pos x="T6" y="T7"/>
                </a:cxn>
                <a:cxn ang="0">
                  <a:pos x="T8" y="T9"/>
                </a:cxn>
                <a:cxn ang="0">
                  <a:pos x="T10" y="T11"/>
                </a:cxn>
              </a:cxnLst>
              <a:rect l="0" t="0" r="r" b="b"/>
              <a:pathLst>
                <a:path w="57" h="56">
                  <a:moveTo>
                    <a:pt x="31" y="56"/>
                  </a:moveTo>
                  <a:lnTo>
                    <a:pt x="0" y="28"/>
                  </a:lnTo>
                  <a:lnTo>
                    <a:pt x="28" y="0"/>
                  </a:lnTo>
                  <a:lnTo>
                    <a:pt x="57" y="30"/>
                  </a:lnTo>
                  <a:lnTo>
                    <a:pt x="31" y="56"/>
                  </a:lnTo>
                  <a:lnTo>
                    <a:pt x="31"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latin typeface="+mn-ea"/>
              </a:endParaRPr>
            </a:p>
          </p:txBody>
        </p:sp>
      </p:grpSp>
    </p:spTree>
    <p:extLst>
      <p:ext uri="{BB962C8B-B14F-4D97-AF65-F5344CB8AC3E}">
        <p14:creationId xmlns:p14="http://schemas.microsoft.com/office/powerpoint/2010/main" val="169312124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nodeType="afterEffect" p14:presetBounceEnd="40000">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14:bounceEnd="40000">
                                          <p:cBhvr additive="base">
                                            <p:cTn id="7" dur="500" fill="hold"/>
                                            <p:tgtEl>
                                              <p:spTgt spid="63"/>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6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wipe(left)">
                                          <p:cBhvr>
                                            <p:cTn id="12" dur="500"/>
                                            <p:tgtEl>
                                              <p:spTgt spid="68"/>
                                            </p:tgtEl>
                                          </p:cBhvr>
                                        </p:animEffect>
                                      </p:childTnLst>
                                    </p:cTn>
                                  </p:par>
                                </p:childTnLst>
                              </p:cTn>
                            </p:par>
                            <p:par>
                              <p:cTn id="13" fill="hold">
                                <p:stCondLst>
                                  <p:cond delay="1000"/>
                                </p:stCondLst>
                                <p:childTnLst>
                                  <p:par>
                                    <p:cTn id="14" presetID="21" presetClass="entr" presetSubtype="1" fill="hold" nodeType="afterEffect">
                                      <p:stCondLst>
                                        <p:cond delay="0"/>
                                      </p:stCondLst>
                                      <p:childTnLst>
                                        <p:set>
                                          <p:cBhvr>
                                            <p:cTn id="15" dur="1" fill="hold">
                                              <p:stCondLst>
                                                <p:cond delay="0"/>
                                              </p:stCondLst>
                                            </p:cTn>
                                            <p:tgtEl>
                                              <p:spTgt spid="69"/>
                                            </p:tgtEl>
                                            <p:attrNameLst>
                                              <p:attrName>style.visibility</p:attrName>
                                            </p:attrNameLst>
                                          </p:cBhvr>
                                          <p:to>
                                            <p:strVal val="visible"/>
                                          </p:to>
                                        </p:set>
                                        <p:animEffect transition="in" filter="wheel(1)">
                                          <p:cBhvr>
                                            <p:cTn id="16" dur="500"/>
                                            <p:tgtEl>
                                              <p:spTgt spid="69"/>
                                            </p:tgtEl>
                                          </p:cBhvr>
                                        </p:animEffect>
                                      </p:childTnLst>
                                    </p:cTn>
                                  </p:par>
                                  <p:par>
                                    <p:cTn id="17" presetID="53" presetClass="entr" presetSubtype="16" fill="hold" nodeType="withEffect">
                                      <p:stCondLst>
                                        <p:cond delay="0"/>
                                      </p:stCondLst>
                                      <p:childTnLst>
                                        <p:set>
                                          <p:cBhvr>
                                            <p:cTn id="18" dur="1" fill="hold">
                                              <p:stCondLst>
                                                <p:cond delay="0"/>
                                              </p:stCondLst>
                                            </p:cTn>
                                            <p:tgtEl>
                                              <p:spTgt spid="93"/>
                                            </p:tgtEl>
                                            <p:attrNameLst>
                                              <p:attrName>style.visibility</p:attrName>
                                            </p:attrNameLst>
                                          </p:cBhvr>
                                          <p:to>
                                            <p:strVal val="visible"/>
                                          </p:to>
                                        </p:set>
                                        <p:anim calcmode="lin" valueType="num">
                                          <p:cBhvr>
                                            <p:cTn id="19" dur="500" fill="hold"/>
                                            <p:tgtEl>
                                              <p:spTgt spid="93"/>
                                            </p:tgtEl>
                                            <p:attrNameLst>
                                              <p:attrName>ppt_w</p:attrName>
                                            </p:attrNameLst>
                                          </p:cBhvr>
                                          <p:tavLst>
                                            <p:tav tm="0">
                                              <p:val>
                                                <p:fltVal val="0"/>
                                              </p:val>
                                            </p:tav>
                                            <p:tav tm="100000">
                                              <p:val>
                                                <p:strVal val="#ppt_w"/>
                                              </p:val>
                                            </p:tav>
                                          </p:tavLst>
                                        </p:anim>
                                        <p:anim calcmode="lin" valueType="num">
                                          <p:cBhvr>
                                            <p:cTn id="20" dur="500" fill="hold"/>
                                            <p:tgtEl>
                                              <p:spTgt spid="93"/>
                                            </p:tgtEl>
                                            <p:attrNameLst>
                                              <p:attrName>ppt_h</p:attrName>
                                            </p:attrNameLst>
                                          </p:cBhvr>
                                          <p:tavLst>
                                            <p:tav tm="0">
                                              <p:val>
                                                <p:fltVal val="0"/>
                                              </p:val>
                                            </p:tav>
                                            <p:tav tm="100000">
                                              <p:val>
                                                <p:strVal val="#ppt_h"/>
                                              </p:val>
                                            </p:tav>
                                          </p:tavLst>
                                        </p:anim>
                                        <p:animEffect transition="in" filter="fade">
                                          <p:cBhvr>
                                            <p:cTn id="21" dur="500"/>
                                            <p:tgtEl>
                                              <p:spTgt spid="93"/>
                                            </p:tgtEl>
                                          </p:cBhvr>
                                        </p:animEffect>
                                      </p:childTnLst>
                                    </p:cTn>
                                  </p:par>
                                </p:childTnLst>
                              </p:cTn>
                            </p:par>
                            <p:par>
                              <p:cTn id="22" fill="hold">
                                <p:stCondLst>
                                  <p:cond delay="1500"/>
                                </p:stCondLst>
                                <p:childTnLst>
                                  <p:par>
                                    <p:cTn id="23" presetID="21" presetClass="entr" presetSubtype="1" fill="hold" nodeType="after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wheel(1)">
                                          <p:cBhvr>
                                            <p:cTn id="25" dur="500"/>
                                            <p:tgtEl>
                                              <p:spTgt spid="72"/>
                                            </p:tgtEl>
                                          </p:cBhvr>
                                        </p:animEffect>
                                      </p:childTnLst>
                                    </p:cTn>
                                  </p:par>
                                  <p:par>
                                    <p:cTn id="26" presetID="53" presetClass="entr" presetSubtype="16" fill="hold" nodeType="withEffect">
                                      <p:stCondLst>
                                        <p:cond delay="0"/>
                                      </p:stCondLst>
                                      <p:childTnLst>
                                        <p:set>
                                          <p:cBhvr>
                                            <p:cTn id="27" dur="1" fill="hold">
                                              <p:stCondLst>
                                                <p:cond delay="0"/>
                                              </p:stCondLst>
                                            </p:cTn>
                                            <p:tgtEl>
                                              <p:spTgt spid="99"/>
                                            </p:tgtEl>
                                            <p:attrNameLst>
                                              <p:attrName>style.visibility</p:attrName>
                                            </p:attrNameLst>
                                          </p:cBhvr>
                                          <p:to>
                                            <p:strVal val="visible"/>
                                          </p:to>
                                        </p:set>
                                        <p:anim calcmode="lin" valueType="num">
                                          <p:cBhvr>
                                            <p:cTn id="28" dur="500" fill="hold"/>
                                            <p:tgtEl>
                                              <p:spTgt spid="99"/>
                                            </p:tgtEl>
                                            <p:attrNameLst>
                                              <p:attrName>ppt_w</p:attrName>
                                            </p:attrNameLst>
                                          </p:cBhvr>
                                          <p:tavLst>
                                            <p:tav tm="0">
                                              <p:val>
                                                <p:fltVal val="0"/>
                                              </p:val>
                                            </p:tav>
                                            <p:tav tm="100000">
                                              <p:val>
                                                <p:strVal val="#ppt_w"/>
                                              </p:val>
                                            </p:tav>
                                          </p:tavLst>
                                        </p:anim>
                                        <p:anim calcmode="lin" valueType="num">
                                          <p:cBhvr>
                                            <p:cTn id="29" dur="500" fill="hold"/>
                                            <p:tgtEl>
                                              <p:spTgt spid="99"/>
                                            </p:tgtEl>
                                            <p:attrNameLst>
                                              <p:attrName>ppt_h</p:attrName>
                                            </p:attrNameLst>
                                          </p:cBhvr>
                                          <p:tavLst>
                                            <p:tav tm="0">
                                              <p:val>
                                                <p:fltVal val="0"/>
                                              </p:val>
                                            </p:tav>
                                            <p:tav tm="100000">
                                              <p:val>
                                                <p:strVal val="#ppt_h"/>
                                              </p:val>
                                            </p:tav>
                                          </p:tavLst>
                                        </p:anim>
                                        <p:animEffect transition="in" filter="fade">
                                          <p:cBhvr>
                                            <p:cTn id="30" dur="500"/>
                                            <p:tgtEl>
                                              <p:spTgt spid="99"/>
                                            </p:tgtEl>
                                          </p:cBhvr>
                                        </p:animEffect>
                                      </p:childTnLst>
                                    </p:cTn>
                                  </p:par>
                                </p:childTnLst>
                              </p:cTn>
                            </p:par>
                            <p:par>
                              <p:cTn id="31" fill="hold">
                                <p:stCondLst>
                                  <p:cond delay="2000"/>
                                </p:stCondLst>
                                <p:childTnLst>
                                  <p:par>
                                    <p:cTn id="32" presetID="21" presetClass="entr" presetSubtype="1" fill="hold" nodeType="after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heel(1)">
                                          <p:cBhvr>
                                            <p:cTn id="34" dur="500"/>
                                            <p:tgtEl>
                                              <p:spTgt spid="75"/>
                                            </p:tgtEl>
                                          </p:cBhvr>
                                        </p:animEffect>
                                      </p:childTnLst>
                                    </p:cTn>
                                  </p:par>
                                  <p:par>
                                    <p:cTn id="35" presetID="53" presetClass="entr" presetSubtype="16"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 calcmode="lin" valueType="num">
                                          <p:cBhvr>
                                            <p:cTn id="37" dur="500" fill="hold"/>
                                            <p:tgtEl>
                                              <p:spTgt spid="108"/>
                                            </p:tgtEl>
                                            <p:attrNameLst>
                                              <p:attrName>ppt_w</p:attrName>
                                            </p:attrNameLst>
                                          </p:cBhvr>
                                          <p:tavLst>
                                            <p:tav tm="0">
                                              <p:val>
                                                <p:fltVal val="0"/>
                                              </p:val>
                                            </p:tav>
                                            <p:tav tm="100000">
                                              <p:val>
                                                <p:strVal val="#ppt_w"/>
                                              </p:val>
                                            </p:tav>
                                          </p:tavLst>
                                        </p:anim>
                                        <p:anim calcmode="lin" valueType="num">
                                          <p:cBhvr>
                                            <p:cTn id="38" dur="500" fill="hold"/>
                                            <p:tgtEl>
                                              <p:spTgt spid="108"/>
                                            </p:tgtEl>
                                            <p:attrNameLst>
                                              <p:attrName>ppt_h</p:attrName>
                                            </p:attrNameLst>
                                          </p:cBhvr>
                                          <p:tavLst>
                                            <p:tav tm="0">
                                              <p:val>
                                                <p:fltVal val="0"/>
                                              </p:val>
                                            </p:tav>
                                            <p:tav tm="100000">
                                              <p:val>
                                                <p:strVal val="#ppt_h"/>
                                              </p:val>
                                            </p:tav>
                                          </p:tavLst>
                                        </p:anim>
                                        <p:animEffect transition="in" filter="fade">
                                          <p:cBhvr>
                                            <p:cTn id="39" dur="500"/>
                                            <p:tgtEl>
                                              <p:spTgt spid="108"/>
                                            </p:tgtEl>
                                          </p:cBhvr>
                                        </p:animEffect>
                                      </p:childTnLst>
                                    </p:cTn>
                                  </p:par>
                                </p:childTnLst>
                              </p:cTn>
                            </p:par>
                            <p:par>
                              <p:cTn id="40" fill="hold">
                                <p:stCondLst>
                                  <p:cond delay="2500"/>
                                </p:stCondLst>
                                <p:childTnLst>
                                  <p:par>
                                    <p:cTn id="41" presetID="21" presetClass="entr" presetSubtype="1" fill="hold" nodeType="afterEffect">
                                      <p:stCondLst>
                                        <p:cond delay="0"/>
                                      </p:stCondLst>
                                      <p:childTnLst>
                                        <p:set>
                                          <p:cBhvr>
                                            <p:cTn id="42" dur="1" fill="hold">
                                              <p:stCondLst>
                                                <p:cond delay="0"/>
                                              </p:stCondLst>
                                            </p:cTn>
                                            <p:tgtEl>
                                              <p:spTgt spid="78"/>
                                            </p:tgtEl>
                                            <p:attrNameLst>
                                              <p:attrName>style.visibility</p:attrName>
                                            </p:attrNameLst>
                                          </p:cBhvr>
                                          <p:to>
                                            <p:strVal val="visible"/>
                                          </p:to>
                                        </p:set>
                                        <p:animEffect transition="in" filter="wheel(1)">
                                          <p:cBhvr>
                                            <p:cTn id="43" dur="500"/>
                                            <p:tgtEl>
                                              <p:spTgt spid="78"/>
                                            </p:tgtEl>
                                          </p:cBhvr>
                                        </p:animEffect>
                                      </p:childTnLst>
                                    </p:cTn>
                                  </p:par>
                                  <p:par>
                                    <p:cTn id="44" presetID="53" presetClass="entr" presetSubtype="16" fill="hold" nodeType="withEffect">
                                      <p:stCondLst>
                                        <p:cond delay="0"/>
                                      </p:stCondLst>
                                      <p:childTnLst>
                                        <p:set>
                                          <p:cBhvr>
                                            <p:cTn id="45" dur="1" fill="hold">
                                              <p:stCondLst>
                                                <p:cond delay="0"/>
                                              </p:stCondLst>
                                            </p:cTn>
                                            <p:tgtEl>
                                              <p:spTgt spid="116"/>
                                            </p:tgtEl>
                                            <p:attrNameLst>
                                              <p:attrName>style.visibility</p:attrName>
                                            </p:attrNameLst>
                                          </p:cBhvr>
                                          <p:to>
                                            <p:strVal val="visible"/>
                                          </p:to>
                                        </p:set>
                                        <p:anim calcmode="lin" valueType="num">
                                          <p:cBhvr>
                                            <p:cTn id="46" dur="500" fill="hold"/>
                                            <p:tgtEl>
                                              <p:spTgt spid="116"/>
                                            </p:tgtEl>
                                            <p:attrNameLst>
                                              <p:attrName>ppt_w</p:attrName>
                                            </p:attrNameLst>
                                          </p:cBhvr>
                                          <p:tavLst>
                                            <p:tav tm="0">
                                              <p:val>
                                                <p:fltVal val="0"/>
                                              </p:val>
                                            </p:tav>
                                            <p:tav tm="100000">
                                              <p:val>
                                                <p:strVal val="#ppt_w"/>
                                              </p:val>
                                            </p:tav>
                                          </p:tavLst>
                                        </p:anim>
                                        <p:anim calcmode="lin" valueType="num">
                                          <p:cBhvr>
                                            <p:cTn id="47" dur="500" fill="hold"/>
                                            <p:tgtEl>
                                              <p:spTgt spid="116"/>
                                            </p:tgtEl>
                                            <p:attrNameLst>
                                              <p:attrName>ppt_h</p:attrName>
                                            </p:attrNameLst>
                                          </p:cBhvr>
                                          <p:tavLst>
                                            <p:tav tm="0">
                                              <p:val>
                                                <p:fltVal val="0"/>
                                              </p:val>
                                            </p:tav>
                                            <p:tav tm="100000">
                                              <p:val>
                                                <p:strVal val="#ppt_h"/>
                                              </p:val>
                                            </p:tav>
                                          </p:tavLst>
                                        </p:anim>
                                        <p:animEffect transition="in" filter="fade">
                                          <p:cBhvr>
                                            <p:cTn id="48"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wipe(left)">
                                          <p:cBhvr>
                                            <p:cTn id="12" dur="500"/>
                                            <p:tgtEl>
                                              <p:spTgt spid="68"/>
                                            </p:tgtEl>
                                          </p:cBhvr>
                                        </p:animEffect>
                                      </p:childTnLst>
                                    </p:cTn>
                                  </p:par>
                                </p:childTnLst>
                              </p:cTn>
                            </p:par>
                            <p:par>
                              <p:cTn id="13" fill="hold">
                                <p:stCondLst>
                                  <p:cond delay="1000"/>
                                </p:stCondLst>
                                <p:childTnLst>
                                  <p:par>
                                    <p:cTn id="14" presetID="21" presetClass="entr" presetSubtype="1" fill="hold" nodeType="afterEffect">
                                      <p:stCondLst>
                                        <p:cond delay="0"/>
                                      </p:stCondLst>
                                      <p:childTnLst>
                                        <p:set>
                                          <p:cBhvr>
                                            <p:cTn id="15" dur="1" fill="hold">
                                              <p:stCondLst>
                                                <p:cond delay="0"/>
                                              </p:stCondLst>
                                            </p:cTn>
                                            <p:tgtEl>
                                              <p:spTgt spid="69"/>
                                            </p:tgtEl>
                                            <p:attrNameLst>
                                              <p:attrName>style.visibility</p:attrName>
                                            </p:attrNameLst>
                                          </p:cBhvr>
                                          <p:to>
                                            <p:strVal val="visible"/>
                                          </p:to>
                                        </p:set>
                                        <p:animEffect transition="in" filter="wheel(1)">
                                          <p:cBhvr>
                                            <p:cTn id="16" dur="500"/>
                                            <p:tgtEl>
                                              <p:spTgt spid="69"/>
                                            </p:tgtEl>
                                          </p:cBhvr>
                                        </p:animEffect>
                                      </p:childTnLst>
                                    </p:cTn>
                                  </p:par>
                                  <p:par>
                                    <p:cTn id="17" presetID="53" presetClass="entr" presetSubtype="16" fill="hold" nodeType="withEffect">
                                      <p:stCondLst>
                                        <p:cond delay="0"/>
                                      </p:stCondLst>
                                      <p:childTnLst>
                                        <p:set>
                                          <p:cBhvr>
                                            <p:cTn id="18" dur="1" fill="hold">
                                              <p:stCondLst>
                                                <p:cond delay="0"/>
                                              </p:stCondLst>
                                            </p:cTn>
                                            <p:tgtEl>
                                              <p:spTgt spid="93"/>
                                            </p:tgtEl>
                                            <p:attrNameLst>
                                              <p:attrName>style.visibility</p:attrName>
                                            </p:attrNameLst>
                                          </p:cBhvr>
                                          <p:to>
                                            <p:strVal val="visible"/>
                                          </p:to>
                                        </p:set>
                                        <p:anim calcmode="lin" valueType="num">
                                          <p:cBhvr>
                                            <p:cTn id="19" dur="500" fill="hold"/>
                                            <p:tgtEl>
                                              <p:spTgt spid="93"/>
                                            </p:tgtEl>
                                            <p:attrNameLst>
                                              <p:attrName>ppt_w</p:attrName>
                                            </p:attrNameLst>
                                          </p:cBhvr>
                                          <p:tavLst>
                                            <p:tav tm="0">
                                              <p:val>
                                                <p:fltVal val="0"/>
                                              </p:val>
                                            </p:tav>
                                            <p:tav tm="100000">
                                              <p:val>
                                                <p:strVal val="#ppt_w"/>
                                              </p:val>
                                            </p:tav>
                                          </p:tavLst>
                                        </p:anim>
                                        <p:anim calcmode="lin" valueType="num">
                                          <p:cBhvr>
                                            <p:cTn id="20" dur="500" fill="hold"/>
                                            <p:tgtEl>
                                              <p:spTgt spid="93"/>
                                            </p:tgtEl>
                                            <p:attrNameLst>
                                              <p:attrName>ppt_h</p:attrName>
                                            </p:attrNameLst>
                                          </p:cBhvr>
                                          <p:tavLst>
                                            <p:tav tm="0">
                                              <p:val>
                                                <p:fltVal val="0"/>
                                              </p:val>
                                            </p:tav>
                                            <p:tav tm="100000">
                                              <p:val>
                                                <p:strVal val="#ppt_h"/>
                                              </p:val>
                                            </p:tav>
                                          </p:tavLst>
                                        </p:anim>
                                        <p:animEffect transition="in" filter="fade">
                                          <p:cBhvr>
                                            <p:cTn id="21" dur="500"/>
                                            <p:tgtEl>
                                              <p:spTgt spid="93"/>
                                            </p:tgtEl>
                                          </p:cBhvr>
                                        </p:animEffect>
                                      </p:childTnLst>
                                    </p:cTn>
                                  </p:par>
                                </p:childTnLst>
                              </p:cTn>
                            </p:par>
                            <p:par>
                              <p:cTn id="22" fill="hold">
                                <p:stCondLst>
                                  <p:cond delay="1500"/>
                                </p:stCondLst>
                                <p:childTnLst>
                                  <p:par>
                                    <p:cTn id="23" presetID="21" presetClass="entr" presetSubtype="1" fill="hold" nodeType="after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wheel(1)">
                                          <p:cBhvr>
                                            <p:cTn id="25" dur="500"/>
                                            <p:tgtEl>
                                              <p:spTgt spid="72"/>
                                            </p:tgtEl>
                                          </p:cBhvr>
                                        </p:animEffect>
                                      </p:childTnLst>
                                    </p:cTn>
                                  </p:par>
                                  <p:par>
                                    <p:cTn id="26" presetID="53" presetClass="entr" presetSubtype="16" fill="hold" nodeType="withEffect">
                                      <p:stCondLst>
                                        <p:cond delay="0"/>
                                      </p:stCondLst>
                                      <p:childTnLst>
                                        <p:set>
                                          <p:cBhvr>
                                            <p:cTn id="27" dur="1" fill="hold">
                                              <p:stCondLst>
                                                <p:cond delay="0"/>
                                              </p:stCondLst>
                                            </p:cTn>
                                            <p:tgtEl>
                                              <p:spTgt spid="99"/>
                                            </p:tgtEl>
                                            <p:attrNameLst>
                                              <p:attrName>style.visibility</p:attrName>
                                            </p:attrNameLst>
                                          </p:cBhvr>
                                          <p:to>
                                            <p:strVal val="visible"/>
                                          </p:to>
                                        </p:set>
                                        <p:anim calcmode="lin" valueType="num">
                                          <p:cBhvr>
                                            <p:cTn id="28" dur="500" fill="hold"/>
                                            <p:tgtEl>
                                              <p:spTgt spid="99"/>
                                            </p:tgtEl>
                                            <p:attrNameLst>
                                              <p:attrName>ppt_w</p:attrName>
                                            </p:attrNameLst>
                                          </p:cBhvr>
                                          <p:tavLst>
                                            <p:tav tm="0">
                                              <p:val>
                                                <p:fltVal val="0"/>
                                              </p:val>
                                            </p:tav>
                                            <p:tav tm="100000">
                                              <p:val>
                                                <p:strVal val="#ppt_w"/>
                                              </p:val>
                                            </p:tav>
                                          </p:tavLst>
                                        </p:anim>
                                        <p:anim calcmode="lin" valueType="num">
                                          <p:cBhvr>
                                            <p:cTn id="29" dur="500" fill="hold"/>
                                            <p:tgtEl>
                                              <p:spTgt spid="99"/>
                                            </p:tgtEl>
                                            <p:attrNameLst>
                                              <p:attrName>ppt_h</p:attrName>
                                            </p:attrNameLst>
                                          </p:cBhvr>
                                          <p:tavLst>
                                            <p:tav tm="0">
                                              <p:val>
                                                <p:fltVal val="0"/>
                                              </p:val>
                                            </p:tav>
                                            <p:tav tm="100000">
                                              <p:val>
                                                <p:strVal val="#ppt_h"/>
                                              </p:val>
                                            </p:tav>
                                          </p:tavLst>
                                        </p:anim>
                                        <p:animEffect transition="in" filter="fade">
                                          <p:cBhvr>
                                            <p:cTn id="30" dur="500"/>
                                            <p:tgtEl>
                                              <p:spTgt spid="99"/>
                                            </p:tgtEl>
                                          </p:cBhvr>
                                        </p:animEffect>
                                      </p:childTnLst>
                                    </p:cTn>
                                  </p:par>
                                </p:childTnLst>
                              </p:cTn>
                            </p:par>
                            <p:par>
                              <p:cTn id="31" fill="hold">
                                <p:stCondLst>
                                  <p:cond delay="2000"/>
                                </p:stCondLst>
                                <p:childTnLst>
                                  <p:par>
                                    <p:cTn id="32" presetID="21" presetClass="entr" presetSubtype="1" fill="hold" nodeType="after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heel(1)">
                                          <p:cBhvr>
                                            <p:cTn id="34" dur="500"/>
                                            <p:tgtEl>
                                              <p:spTgt spid="75"/>
                                            </p:tgtEl>
                                          </p:cBhvr>
                                        </p:animEffect>
                                      </p:childTnLst>
                                    </p:cTn>
                                  </p:par>
                                  <p:par>
                                    <p:cTn id="35" presetID="53" presetClass="entr" presetSubtype="16"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 calcmode="lin" valueType="num">
                                          <p:cBhvr>
                                            <p:cTn id="37" dur="500" fill="hold"/>
                                            <p:tgtEl>
                                              <p:spTgt spid="108"/>
                                            </p:tgtEl>
                                            <p:attrNameLst>
                                              <p:attrName>ppt_w</p:attrName>
                                            </p:attrNameLst>
                                          </p:cBhvr>
                                          <p:tavLst>
                                            <p:tav tm="0">
                                              <p:val>
                                                <p:fltVal val="0"/>
                                              </p:val>
                                            </p:tav>
                                            <p:tav tm="100000">
                                              <p:val>
                                                <p:strVal val="#ppt_w"/>
                                              </p:val>
                                            </p:tav>
                                          </p:tavLst>
                                        </p:anim>
                                        <p:anim calcmode="lin" valueType="num">
                                          <p:cBhvr>
                                            <p:cTn id="38" dur="500" fill="hold"/>
                                            <p:tgtEl>
                                              <p:spTgt spid="108"/>
                                            </p:tgtEl>
                                            <p:attrNameLst>
                                              <p:attrName>ppt_h</p:attrName>
                                            </p:attrNameLst>
                                          </p:cBhvr>
                                          <p:tavLst>
                                            <p:tav tm="0">
                                              <p:val>
                                                <p:fltVal val="0"/>
                                              </p:val>
                                            </p:tav>
                                            <p:tav tm="100000">
                                              <p:val>
                                                <p:strVal val="#ppt_h"/>
                                              </p:val>
                                            </p:tav>
                                          </p:tavLst>
                                        </p:anim>
                                        <p:animEffect transition="in" filter="fade">
                                          <p:cBhvr>
                                            <p:cTn id="39" dur="500"/>
                                            <p:tgtEl>
                                              <p:spTgt spid="108"/>
                                            </p:tgtEl>
                                          </p:cBhvr>
                                        </p:animEffect>
                                      </p:childTnLst>
                                    </p:cTn>
                                  </p:par>
                                </p:childTnLst>
                              </p:cTn>
                            </p:par>
                            <p:par>
                              <p:cTn id="40" fill="hold">
                                <p:stCondLst>
                                  <p:cond delay="2500"/>
                                </p:stCondLst>
                                <p:childTnLst>
                                  <p:par>
                                    <p:cTn id="41" presetID="21" presetClass="entr" presetSubtype="1" fill="hold" nodeType="afterEffect">
                                      <p:stCondLst>
                                        <p:cond delay="0"/>
                                      </p:stCondLst>
                                      <p:childTnLst>
                                        <p:set>
                                          <p:cBhvr>
                                            <p:cTn id="42" dur="1" fill="hold">
                                              <p:stCondLst>
                                                <p:cond delay="0"/>
                                              </p:stCondLst>
                                            </p:cTn>
                                            <p:tgtEl>
                                              <p:spTgt spid="78"/>
                                            </p:tgtEl>
                                            <p:attrNameLst>
                                              <p:attrName>style.visibility</p:attrName>
                                            </p:attrNameLst>
                                          </p:cBhvr>
                                          <p:to>
                                            <p:strVal val="visible"/>
                                          </p:to>
                                        </p:set>
                                        <p:animEffect transition="in" filter="wheel(1)">
                                          <p:cBhvr>
                                            <p:cTn id="43" dur="500"/>
                                            <p:tgtEl>
                                              <p:spTgt spid="78"/>
                                            </p:tgtEl>
                                          </p:cBhvr>
                                        </p:animEffect>
                                      </p:childTnLst>
                                    </p:cTn>
                                  </p:par>
                                  <p:par>
                                    <p:cTn id="44" presetID="53" presetClass="entr" presetSubtype="16" fill="hold" nodeType="withEffect">
                                      <p:stCondLst>
                                        <p:cond delay="0"/>
                                      </p:stCondLst>
                                      <p:childTnLst>
                                        <p:set>
                                          <p:cBhvr>
                                            <p:cTn id="45" dur="1" fill="hold">
                                              <p:stCondLst>
                                                <p:cond delay="0"/>
                                              </p:stCondLst>
                                            </p:cTn>
                                            <p:tgtEl>
                                              <p:spTgt spid="116"/>
                                            </p:tgtEl>
                                            <p:attrNameLst>
                                              <p:attrName>style.visibility</p:attrName>
                                            </p:attrNameLst>
                                          </p:cBhvr>
                                          <p:to>
                                            <p:strVal val="visible"/>
                                          </p:to>
                                        </p:set>
                                        <p:anim calcmode="lin" valueType="num">
                                          <p:cBhvr>
                                            <p:cTn id="46" dur="500" fill="hold"/>
                                            <p:tgtEl>
                                              <p:spTgt spid="116"/>
                                            </p:tgtEl>
                                            <p:attrNameLst>
                                              <p:attrName>ppt_w</p:attrName>
                                            </p:attrNameLst>
                                          </p:cBhvr>
                                          <p:tavLst>
                                            <p:tav tm="0">
                                              <p:val>
                                                <p:fltVal val="0"/>
                                              </p:val>
                                            </p:tav>
                                            <p:tav tm="100000">
                                              <p:val>
                                                <p:strVal val="#ppt_w"/>
                                              </p:val>
                                            </p:tav>
                                          </p:tavLst>
                                        </p:anim>
                                        <p:anim calcmode="lin" valueType="num">
                                          <p:cBhvr>
                                            <p:cTn id="47" dur="500" fill="hold"/>
                                            <p:tgtEl>
                                              <p:spTgt spid="116"/>
                                            </p:tgtEl>
                                            <p:attrNameLst>
                                              <p:attrName>ppt_h</p:attrName>
                                            </p:attrNameLst>
                                          </p:cBhvr>
                                          <p:tavLst>
                                            <p:tav tm="0">
                                              <p:val>
                                                <p:fltVal val="0"/>
                                              </p:val>
                                            </p:tav>
                                            <p:tav tm="100000">
                                              <p:val>
                                                <p:strVal val="#ppt_h"/>
                                              </p:val>
                                            </p:tav>
                                          </p:tavLst>
                                        </p:anim>
                                        <p:animEffect transition="in" filter="fade">
                                          <p:cBhvr>
                                            <p:cTn id="48"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a:spLocks/>
          </p:cNvSpPr>
          <p:nvPr/>
        </p:nvSpPr>
        <p:spPr bwMode="auto">
          <a:xfrm>
            <a:off x="2570280"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1" name="Freeform 5"/>
          <p:cNvSpPr>
            <a:spLocks/>
          </p:cNvSpPr>
          <p:nvPr/>
        </p:nvSpPr>
        <p:spPr bwMode="auto">
          <a:xfrm>
            <a:off x="904589" y="2216533"/>
            <a:ext cx="1486292" cy="131728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2" name="Freeform 5"/>
          <p:cNvSpPr>
            <a:spLocks/>
          </p:cNvSpPr>
          <p:nvPr/>
        </p:nvSpPr>
        <p:spPr bwMode="auto">
          <a:xfrm>
            <a:off x="1100398" y="2341569"/>
            <a:ext cx="1094670" cy="1067216"/>
          </a:xfrm>
          <a:prstGeom prst="ellipse">
            <a:avLst/>
          </a:prstGeom>
          <a:solidFill>
            <a:schemeClr val="bg1">
              <a:lumMod val="95000"/>
            </a:schemeClr>
          </a:solidFill>
          <a:ln w="50800">
            <a:noFill/>
          </a:ln>
          <a:effectLst>
            <a:outerShdw blurRad="101600" dist="50800" dir="2700000" algn="tl" rotWithShape="0">
              <a:schemeClr val="accent3">
                <a:lumMod val="50000"/>
                <a:alpha val="64000"/>
              </a:schemeClr>
            </a:outerShdw>
          </a:effectLst>
          <a:scene3d>
            <a:camera prst="orthographicFront"/>
            <a:lightRig rig="threePt" dir="t"/>
          </a:scene3d>
          <a:sp3d prstMaterial="softEdge">
            <a:bevelT w="63500" h="190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3" name="矩形 12"/>
          <p:cNvSpPr/>
          <p:nvPr/>
        </p:nvSpPr>
        <p:spPr>
          <a:xfrm>
            <a:off x="1153775" y="2795362"/>
            <a:ext cx="959237" cy="315471"/>
          </a:xfrm>
          <a:prstGeom prst="rect">
            <a:avLst/>
          </a:prstGeom>
        </p:spPr>
        <p:txBody>
          <a:bodyPr wrap="none" lIns="68580" tIns="34290" rIns="68580" bIns="34290">
            <a:spAutoFit/>
          </a:bodyPr>
          <a:lstStyle/>
          <a:p>
            <a:pPr algn="ctr"/>
            <a:r>
              <a:rPr lang="zh-CN" altLang="en-US" sz="1600" b="1" dirty="0">
                <a:solidFill>
                  <a:schemeClr val="tx1">
                    <a:lumMod val="65000"/>
                    <a:lumOff val="35000"/>
                  </a:schemeClr>
                </a:solidFill>
                <a:latin typeface="ITC Avant Garde Std Bk" panose="020B0502020202020204" pitchFamily="34" charset="0"/>
              </a:rPr>
              <a:t>执行阶段</a:t>
            </a:r>
            <a:endParaRPr lang="zh-CN" altLang="en-US" sz="300" b="1" dirty="0">
              <a:solidFill>
                <a:schemeClr val="tx1">
                  <a:lumMod val="65000"/>
                  <a:lumOff val="35000"/>
                </a:schemeClr>
              </a:solidFill>
              <a:latin typeface="ITC Avant Garde Std Bk" panose="020B0502020202020204" pitchFamily="34" charset="0"/>
            </a:endParaRPr>
          </a:p>
        </p:txBody>
      </p:sp>
      <p:grpSp>
        <p:nvGrpSpPr>
          <p:cNvPr id="14" name="组合 13"/>
          <p:cNvGrpSpPr/>
          <p:nvPr/>
        </p:nvGrpSpPr>
        <p:grpSpPr>
          <a:xfrm>
            <a:off x="1532258" y="2474655"/>
            <a:ext cx="230951" cy="229729"/>
            <a:chOff x="3856417" y="4248125"/>
            <a:chExt cx="409860" cy="407692"/>
          </a:xfrm>
          <a:solidFill>
            <a:schemeClr val="accent3"/>
          </a:solidFill>
        </p:grpSpPr>
        <p:sp>
          <p:nvSpPr>
            <p:cNvPr id="15" name="Freeform 187"/>
            <p:cNvSpPr>
              <a:spLocks/>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6" name="Freeform 188"/>
            <p:cNvSpPr>
              <a:spLocks/>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7"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8"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9"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0"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1"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22" name="组合 21"/>
          <p:cNvGrpSpPr/>
          <p:nvPr/>
        </p:nvGrpSpPr>
        <p:grpSpPr>
          <a:xfrm>
            <a:off x="3396917" y="1219553"/>
            <a:ext cx="4577272" cy="522222"/>
            <a:chOff x="8121872" y="2010009"/>
            <a:chExt cx="1739454" cy="1412819"/>
          </a:xfrm>
        </p:grpSpPr>
        <p:sp>
          <p:nvSpPr>
            <p:cNvPr id="23" name="圆角矩形 22"/>
            <p:cNvSpPr/>
            <p:nvPr/>
          </p:nvSpPr>
          <p:spPr>
            <a:xfrm>
              <a:off x="8121872" y="2010009"/>
              <a:ext cx="1739454" cy="1412819"/>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4" name="圆角矩形 23"/>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5" name="组合 24"/>
          <p:cNvGrpSpPr/>
          <p:nvPr/>
        </p:nvGrpSpPr>
        <p:grpSpPr>
          <a:xfrm>
            <a:off x="3396836" y="1880136"/>
            <a:ext cx="4577272" cy="522222"/>
            <a:chOff x="8121873" y="2010009"/>
            <a:chExt cx="1739454" cy="1412819"/>
          </a:xfrm>
        </p:grpSpPr>
        <p:sp>
          <p:nvSpPr>
            <p:cNvPr id="26" name="圆角矩形 25"/>
            <p:cNvSpPr/>
            <p:nvPr/>
          </p:nvSpPr>
          <p:spPr>
            <a:xfrm>
              <a:off x="8121873" y="2010009"/>
              <a:ext cx="1739454" cy="1412819"/>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7" name="圆角矩形 26"/>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8" name="组合 27"/>
          <p:cNvGrpSpPr/>
          <p:nvPr/>
        </p:nvGrpSpPr>
        <p:grpSpPr>
          <a:xfrm>
            <a:off x="3396836" y="2617699"/>
            <a:ext cx="4577272" cy="522222"/>
            <a:chOff x="8121873" y="2010009"/>
            <a:chExt cx="1739454" cy="1412819"/>
          </a:xfrm>
        </p:grpSpPr>
        <p:sp>
          <p:nvSpPr>
            <p:cNvPr id="29" name="圆角矩形 28"/>
            <p:cNvSpPr/>
            <p:nvPr/>
          </p:nvSpPr>
          <p:spPr>
            <a:xfrm>
              <a:off x="81218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0" name="圆角矩形 29"/>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1" name="组合 30"/>
          <p:cNvGrpSpPr/>
          <p:nvPr/>
        </p:nvGrpSpPr>
        <p:grpSpPr>
          <a:xfrm>
            <a:off x="3359215" y="3342768"/>
            <a:ext cx="4577272" cy="522222"/>
            <a:chOff x="8121873" y="2010009"/>
            <a:chExt cx="1739454" cy="1412819"/>
          </a:xfrm>
        </p:grpSpPr>
        <p:sp>
          <p:nvSpPr>
            <p:cNvPr id="32" name="圆角矩形 31"/>
            <p:cNvSpPr/>
            <p:nvPr/>
          </p:nvSpPr>
          <p:spPr>
            <a:xfrm>
              <a:off x="8121873" y="2010009"/>
              <a:ext cx="1739454" cy="1412819"/>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3" name="圆角矩形 32"/>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4" name="组合 33"/>
          <p:cNvGrpSpPr/>
          <p:nvPr/>
        </p:nvGrpSpPr>
        <p:grpSpPr>
          <a:xfrm>
            <a:off x="3396919" y="4029012"/>
            <a:ext cx="4577272" cy="522222"/>
            <a:chOff x="8121873" y="2010009"/>
            <a:chExt cx="1739454" cy="1412819"/>
          </a:xfrm>
        </p:grpSpPr>
        <p:sp>
          <p:nvSpPr>
            <p:cNvPr id="35" name="圆角矩形 34"/>
            <p:cNvSpPr/>
            <p:nvPr/>
          </p:nvSpPr>
          <p:spPr>
            <a:xfrm>
              <a:off x="8121873" y="2010009"/>
              <a:ext cx="1739454" cy="1412819"/>
            </a:xfrm>
            <a:prstGeom prst="roundRect">
              <a:avLst>
                <a:gd name="adj" fmla="val 0"/>
              </a:avLst>
            </a:prstGeom>
            <a:solidFill>
              <a:schemeClr val="accent5"/>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6" name="圆角矩形 35"/>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37" name="TextBox 36"/>
          <p:cNvSpPr txBox="1"/>
          <p:nvPr/>
        </p:nvSpPr>
        <p:spPr>
          <a:xfrm>
            <a:off x="3604120" y="1386435"/>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客户向一个或多个背书节点发送交易提案</a:t>
            </a:r>
          </a:p>
        </p:txBody>
      </p:sp>
      <p:sp>
        <p:nvSpPr>
          <p:cNvPr id="38" name="TextBox 37"/>
          <p:cNvSpPr txBox="1"/>
          <p:nvPr/>
        </p:nvSpPr>
        <p:spPr>
          <a:xfrm>
            <a:off x="3675004" y="2080760"/>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背书节点在特定链码上执行操作模拟交易</a:t>
            </a:r>
          </a:p>
        </p:txBody>
      </p:sp>
      <p:sp>
        <p:nvSpPr>
          <p:cNvPr id="39" name="TextBox 38"/>
          <p:cNvSpPr txBox="1"/>
          <p:nvPr/>
        </p:nvSpPr>
        <p:spPr>
          <a:xfrm>
            <a:off x="3675004" y="2750197"/>
            <a:ext cx="3758504" cy="23660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400" dirty="0"/>
              <a:t>模拟过程中该节点不与其他节点产生联系</a:t>
            </a:r>
            <a:endParaRPr lang="en-US" altLang="zh-CN" sz="1400" dirty="0"/>
          </a:p>
        </p:txBody>
      </p:sp>
      <p:sp>
        <p:nvSpPr>
          <p:cNvPr id="40" name="TextBox 39"/>
          <p:cNvSpPr txBox="1"/>
          <p:nvPr/>
        </p:nvSpPr>
        <p:spPr>
          <a:xfrm>
            <a:off x="3675004" y="3477257"/>
            <a:ext cx="3758504" cy="23660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400" dirty="0"/>
              <a:t>背书节点不保存交易结果</a:t>
            </a:r>
            <a:endParaRPr lang="en-US" altLang="zh-CN" sz="1400" dirty="0"/>
          </a:p>
        </p:txBody>
      </p:sp>
      <p:sp>
        <p:nvSpPr>
          <p:cNvPr id="41" name="TextBox 40"/>
          <p:cNvSpPr txBox="1"/>
          <p:nvPr/>
        </p:nvSpPr>
        <p:spPr>
          <a:xfrm>
            <a:off x="3686492" y="4164887"/>
            <a:ext cx="4089451" cy="23660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400" dirty="0"/>
              <a:t>背书节点将</a:t>
            </a:r>
            <a:r>
              <a:rPr lang="en-US" altLang="zh-CN" sz="1400" dirty="0"/>
              <a:t>readset</a:t>
            </a:r>
            <a:r>
              <a:rPr lang="zh-CN" altLang="en-US" sz="1400" dirty="0"/>
              <a:t>，</a:t>
            </a:r>
            <a:r>
              <a:rPr lang="en-US" altLang="zh-CN" sz="1400" dirty="0"/>
              <a:t>writeset</a:t>
            </a:r>
            <a:r>
              <a:rPr lang="zh-CN" altLang="en-US" sz="1400" dirty="0"/>
              <a:t>和背书发给客户节点</a:t>
            </a:r>
            <a:endParaRPr lang="en-US" altLang="zh-CN" sz="1400" dirty="0"/>
          </a:p>
        </p:txBody>
      </p:sp>
    </p:spTree>
    <p:extLst>
      <p:ext uri="{BB962C8B-B14F-4D97-AF65-F5344CB8AC3E}">
        <p14:creationId xmlns:p14="http://schemas.microsoft.com/office/powerpoint/2010/main" val="2575177025"/>
      </p:ext>
    </p:extLst>
  </p:cSld>
  <p:clrMapOvr>
    <a:masterClrMapping/>
  </p:clrMapOvr>
  <mc:AlternateContent xmlns:mc="http://schemas.openxmlformats.org/markup-compatibility/2006">
    <mc:Choice xmlns:p14="http://schemas.microsoft.com/office/powerpoint/2010/main" Requires="p14">
      <p:transition spd="slow" p14:dur="1250">
        <p:blinds dir="vert"/>
      </p:transition>
    </mc:Choice>
    <mc:Fallback>
      <p:transition spd="slow">
        <p:blinds dir="vert"/>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50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14:presetBounceEnd="40000">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14:bounceEnd="40000">
                                          <p:cBhvr additive="base">
                                            <p:cTn id="40" dur="5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14:presetBounceEnd="40000">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14:bounceEnd="40000">
                                          <p:cBhvr additive="base">
                                            <p:cTn id="49" dur="500" fill="hold"/>
                                            <p:tgtEl>
                                              <p:spTgt spid="28"/>
                                            </p:tgtEl>
                                            <p:attrNameLst>
                                              <p:attrName>ppt_x</p:attrName>
                                            </p:attrNameLst>
                                          </p:cBhvr>
                                          <p:tavLst>
                                            <p:tav tm="0">
                                              <p:val>
                                                <p:strVal val="1+#ppt_w/2"/>
                                              </p:val>
                                            </p:tav>
                                            <p:tav tm="100000">
                                              <p:val>
                                                <p:strVal val="#ppt_x"/>
                                              </p:val>
                                            </p:tav>
                                          </p:tavLst>
                                        </p:anim>
                                        <p:anim calcmode="lin" valueType="num" p14:bounceEnd="40000">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14:presetBounceEnd="40000">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14:bounceEnd="40000">
                                          <p:cBhvr additive="base">
                                            <p:cTn id="58" dur="500" fill="hold"/>
                                            <p:tgtEl>
                                              <p:spTgt spid="31"/>
                                            </p:tgtEl>
                                            <p:attrNameLst>
                                              <p:attrName>ppt_x</p:attrName>
                                            </p:attrNameLst>
                                          </p:cBhvr>
                                          <p:tavLst>
                                            <p:tav tm="0">
                                              <p:val>
                                                <p:strVal val="1+#ppt_w/2"/>
                                              </p:val>
                                            </p:tav>
                                            <p:tav tm="100000">
                                              <p:val>
                                                <p:strVal val="#ppt_x"/>
                                              </p:val>
                                            </p:tav>
                                          </p:tavLst>
                                        </p:anim>
                                        <p:anim calcmode="lin" valueType="num" p14:bounceEnd="40000">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14:presetBounceEnd="40000">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14:bounceEnd="40000">
                                          <p:cBhvr additive="base">
                                            <p:cTn id="67" dur="500" fill="hold"/>
                                            <p:tgtEl>
                                              <p:spTgt spid="34"/>
                                            </p:tgtEl>
                                            <p:attrNameLst>
                                              <p:attrName>ppt_x</p:attrName>
                                            </p:attrNameLst>
                                          </p:cBhvr>
                                          <p:tavLst>
                                            <p:tav tm="0">
                                              <p:val>
                                                <p:strVal val="1+#ppt_w/2"/>
                                              </p:val>
                                            </p:tav>
                                            <p:tav tm="100000">
                                              <p:val>
                                                <p:strVal val="#ppt_x"/>
                                              </p:val>
                                            </p:tav>
                                          </p:tavLst>
                                        </p:anim>
                                        <p:anim calcmode="lin" valueType="num" p14:bounceEnd="40000">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fill="hold"/>
                                            <p:tgtEl>
                                              <p:spTgt spid="25"/>
                                            </p:tgtEl>
                                            <p:attrNameLst>
                                              <p:attrName>ppt_x</p:attrName>
                                            </p:attrNameLst>
                                          </p:cBhvr>
                                          <p:tavLst>
                                            <p:tav tm="0">
                                              <p:val>
                                                <p:strVal val="1+#ppt_w/2"/>
                                              </p:val>
                                            </p:tav>
                                            <p:tav tm="100000">
                                              <p:val>
                                                <p:strVal val="#ppt_x"/>
                                              </p:val>
                                            </p:tav>
                                          </p:tavLst>
                                        </p:anim>
                                        <p:anim calcmode="lin" valueType="num">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1+#ppt_w/2"/>
                                              </p:val>
                                            </p:tav>
                                            <p:tav tm="100000">
                                              <p:val>
                                                <p:strVal val="#ppt_x"/>
                                              </p:val>
                                            </p:tav>
                                          </p:tavLst>
                                        </p:anim>
                                        <p:anim calcmode="lin" valueType="num">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500" fill="hold"/>
                                            <p:tgtEl>
                                              <p:spTgt spid="31"/>
                                            </p:tgtEl>
                                            <p:attrNameLst>
                                              <p:attrName>ppt_x</p:attrName>
                                            </p:attrNameLst>
                                          </p:cBhvr>
                                          <p:tavLst>
                                            <p:tav tm="0">
                                              <p:val>
                                                <p:strVal val="1+#ppt_w/2"/>
                                              </p:val>
                                            </p:tav>
                                            <p:tav tm="100000">
                                              <p:val>
                                                <p:strVal val="#ppt_x"/>
                                              </p:val>
                                            </p:tav>
                                          </p:tavLst>
                                        </p:anim>
                                        <p:anim calcmode="lin" valueType="num">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500" fill="hold"/>
                                            <p:tgtEl>
                                              <p:spTgt spid="34"/>
                                            </p:tgtEl>
                                            <p:attrNameLst>
                                              <p:attrName>ppt_x</p:attrName>
                                            </p:attrNameLst>
                                          </p:cBhvr>
                                          <p:tavLst>
                                            <p:tav tm="0">
                                              <p:val>
                                                <p:strVal val="1+#ppt_w/2"/>
                                              </p:val>
                                            </p:tav>
                                            <p:tav tm="100000">
                                              <p:val>
                                                <p:strVal val="#ppt_x"/>
                                              </p:val>
                                            </p:tav>
                                          </p:tavLst>
                                        </p:anim>
                                        <p:anim calcmode="lin" valueType="num">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a:spLocks/>
          </p:cNvSpPr>
          <p:nvPr/>
        </p:nvSpPr>
        <p:spPr bwMode="auto">
          <a:xfrm>
            <a:off x="2570280"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1" name="Freeform 5"/>
          <p:cNvSpPr>
            <a:spLocks/>
          </p:cNvSpPr>
          <p:nvPr/>
        </p:nvSpPr>
        <p:spPr bwMode="auto">
          <a:xfrm>
            <a:off x="904589" y="2216533"/>
            <a:ext cx="1486292" cy="131728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2" name="Freeform 5"/>
          <p:cNvSpPr>
            <a:spLocks/>
          </p:cNvSpPr>
          <p:nvPr/>
        </p:nvSpPr>
        <p:spPr bwMode="auto">
          <a:xfrm>
            <a:off x="1100398" y="2341569"/>
            <a:ext cx="1094670" cy="1067216"/>
          </a:xfrm>
          <a:prstGeom prst="ellipse">
            <a:avLst/>
          </a:prstGeom>
          <a:solidFill>
            <a:schemeClr val="bg1">
              <a:lumMod val="95000"/>
            </a:schemeClr>
          </a:solidFill>
          <a:ln w="50800">
            <a:noFill/>
          </a:ln>
          <a:effectLst>
            <a:outerShdw blurRad="101600" dist="50800" dir="2700000" algn="tl" rotWithShape="0">
              <a:schemeClr val="accent3">
                <a:lumMod val="50000"/>
                <a:alpha val="64000"/>
              </a:schemeClr>
            </a:outerShdw>
          </a:effectLst>
          <a:scene3d>
            <a:camera prst="orthographicFront"/>
            <a:lightRig rig="threePt" dir="t"/>
          </a:scene3d>
          <a:sp3d prstMaterial="softEdge">
            <a:bevelT w="63500" h="190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3" name="矩形 12"/>
          <p:cNvSpPr/>
          <p:nvPr/>
        </p:nvSpPr>
        <p:spPr>
          <a:xfrm>
            <a:off x="1153775" y="2795362"/>
            <a:ext cx="959237" cy="315471"/>
          </a:xfrm>
          <a:prstGeom prst="rect">
            <a:avLst/>
          </a:prstGeom>
        </p:spPr>
        <p:txBody>
          <a:bodyPr wrap="none" lIns="68580" tIns="34290" rIns="68580" bIns="34290">
            <a:spAutoFit/>
          </a:bodyPr>
          <a:lstStyle/>
          <a:p>
            <a:pPr algn="ctr"/>
            <a:r>
              <a:rPr lang="zh-CN" altLang="en-US" sz="1600" b="1" dirty="0">
                <a:solidFill>
                  <a:schemeClr val="tx1">
                    <a:lumMod val="65000"/>
                    <a:lumOff val="35000"/>
                  </a:schemeClr>
                </a:solidFill>
                <a:latin typeface="ITC Avant Garde Std Bk" panose="020B0502020202020204" pitchFamily="34" charset="0"/>
              </a:rPr>
              <a:t>排序阶段</a:t>
            </a:r>
            <a:endParaRPr lang="zh-CN" altLang="en-US" sz="300" b="1" dirty="0">
              <a:solidFill>
                <a:schemeClr val="tx1">
                  <a:lumMod val="65000"/>
                  <a:lumOff val="35000"/>
                </a:schemeClr>
              </a:solidFill>
              <a:latin typeface="ITC Avant Garde Std Bk" panose="020B0502020202020204" pitchFamily="34" charset="0"/>
            </a:endParaRPr>
          </a:p>
        </p:txBody>
      </p:sp>
      <p:grpSp>
        <p:nvGrpSpPr>
          <p:cNvPr id="14" name="组合 13"/>
          <p:cNvGrpSpPr/>
          <p:nvPr/>
        </p:nvGrpSpPr>
        <p:grpSpPr>
          <a:xfrm>
            <a:off x="1532258" y="2474655"/>
            <a:ext cx="230951" cy="229729"/>
            <a:chOff x="3856417" y="4248125"/>
            <a:chExt cx="409860" cy="407692"/>
          </a:xfrm>
          <a:solidFill>
            <a:schemeClr val="accent3"/>
          </a:solidFill>
        </p:grpSpPr>
        <p:sp>
          <p:nvSpPr>
            <p:cNvPr id="15" name="Freeform 187"/>
            <p:cNvSpPr>
              <a:spLocks/>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6" name="Freeform 188"/>
            <p:cNvSpPr>
              <a:spLocks/>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7"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8"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9"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0"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1"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22" name="组合 21"/>
          <p:cNvGrpSpPr/>
          <p:nvPr/>
        </p:nvGrpSpPr>
        <p:grpSpPr>
          <a:xfrm>
            <a:off x="3396917" y="1219553"/>
            <a:ext cx="4577272" cy="522222"/>
            <a:chOff x="8121872" y="2010009"/>
            <a:chExt cx="1739454" cy="1412819"/>
          </a:xfrm>
        </p:grpSpPr>
        <p:sp>
          <p:nvSpPr>
            <p:cNvPr id="23" name="圆角矩形 22"/>
            <p:cNvSpPr/>
            <p:nvPr/>
          </p:nvSpPr>
          <p:spPr>
            <a:xfrm>
              <a:off x="8121872" y="2010009"/>
              <a:ext cx="1739454" cy="1412819"/>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4" name="圆角矩形 23"/>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5" name="组合 24"/>
          <p:cNvGrpSpPr/>
          <p:nvPr/>
        </p:nvGrpSpPr>
        <p:grpSpPr>
          <a:xfrm>
            <a:off x="3396836" y="1880136"/>
            <a:ext cx="4577272" cy="522222"/>
            <a:chOff x="8121873" y="2010009"/>
            <a:chExt cx="1739454" cy="1412819"/>
          </a:xfrm>
        </p:grpSpPr>
        <p:sp>
          <p:nvSpPr>
            <p:cNvPr id="26" name="圆角矩形 25"/>
            <p:cNvSpPr/>
            <p:nvPr/>
          </p:nvSpPr>
          <p:spPr>
            <a:xfrm>
              <a:off x="8121873" y="2010009"/>
              <a:ext cx="1739454" cy="1412819"/>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7" name="圆角矩形 26"/>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8" name="组合 27"/>
          <p:cNvGrpSpPr/>
          <p:nvPr/>
        </p:nvGrpSpPr>
        <p:grpSpPr>
          <a:xfrm>
            <a:off x="3396836" y="2617699"/>
            <a:ext cx="4577272" cy="522222"/>
            <a:chOff x="8121873" y="2010009"/>
            <a:chExt cx="1739454" cy="1412819"/>
          </a:xfrm>
        </p:grpSpPr>
        <p:sp>
          <p:nvSpPr>
            <p:cNvPr id="29" name="圆角矩形 28"/>
            <p:cNvSpPr/>
            <p:nvPr/>
          </p:nvSpPr>
          <p:spPr>
            <a:xfrm>
              <a:off x="81218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0" name="圆角矩形 29"/>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1" name="组合 30"/>
          <p:cNvGrpSpPr/>
          <p:nvPr/>
        </p:nvGrpSpPr>
        <p:grpSpPr>
          <a:xfrm>
            <a:off x="3359215" y="3342768"/>
            <a:ext cx="4577272" cy="522222"/>
            <a:chOff x="8121873" y="2010009"/>
            <a:chExt cx="1739454" cy="1412819"/>
          </a:xfrm>
        </p:grpSpPr>
        <p:sp>
          <p:nvSpPr>
            <p:cNvPr id="32" name="圆角矩形 31"/>
            <p:cNvSpPr/>
            <p:nvPr/>
          </p:nvSpPr>
          <p:spPr>
            <a:xfrm>
              <a:off x="8121873" y="2010009"/>
              <a:ext cx="1739454" cy="1412819"/>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3" name="圆角矩形 32"/>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4" name="组合 33"/>
          <p:cNvGrpSpPr/>
          <p:nvPr/>
        </p:nvGrpSpPr>
        <p:grpSpPr>
          <a:xfrm>
            <a:off x="3396919" y="4029012"/>
            <a:ext cx="4577272" cy="522222"/>
            <a:chOff x="8121873" y="2010009"/>
            <a:chExt cx="1739454" cy="1412819"/>
          </a:xfrm>
        </p:grpSpPr>
        <p:sp>
          <p:nvSpPr>
            <p:cNvPr id="35" name="圆角矩形 34"/>
            <p:cNvSpPr/>
            <p:nvPr/>
          </p:nvSpPr>
          <p:spPr>
            <a:xfrm>
              <a:off x="8121873" y="2010009"/>
              <a:ext cx="1739454" cy="1412819"/>
            </a:xfrm>
            <a:prstGeom prst="roundRect">
              <a:avLst>
                <a:gd name="adj" fmla="val 0"/>
              </a:avLst>
            </a:prstGeom>
            <a:solidFill>
              <a:schemeClr val="accent5"/>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6" name="圆角矩形 35"/>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37" name="TextBox 36"/>
          <p:cNvSpPr txBox="1"/>
          <p:nvPr/>
        </p:nvSpPr>
        <p:spPr>
          <a:xfrm>
            <a:off x="3604120" y="1386435"/>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客户收集到足够背书，提交给排序节点</a:t>
            </a:r>
          </a:p>
        </p:txBody>
      </p:sp>
      <p:sp>
        <p:nvSpPr>
          <p:cNvPr id="38" name="TextBox 37"/>
          <p:cNvSpPr txBox="1"/>
          <p:nvPr/>
        </p:nvSpPr>
        <p:spPr>
          <a:xfrm>
            <a:off x="3675004" y="2080760"/>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排序节点会建立一个信道中所有交易的全序</a:t>
            </a:r>
          </a:p>
        </p:txBody>
      </p:sp>
      <p:sp>
        <p:nvSpPr>
          <p:cNvPr id="39" name="TextBox 38"/>
          <p:cNvSpPr txBox="1"/>
          <p:nvPr/>
        </p:nvSpPr>
        <p:spPr>
          <a:xfrm>
            <a:off x="3675004" y="2750197"/>
            <a:ext cx="3758504" cy="23660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400" dirty="0"/>
              <a:t>排序节点广播所有背书建立共识</a:t>
            </a:r>
            <a:endParaRPr lang="en-US" altLang="zh-CN" sz="1400" dirty="0"/>
          </a:p>
        </p:txBody>
      </p:sp>
      <p:sp>
        <p:nvSpPr>
          <p:cNvPr id="40" name="TextBox 39"/>
          <p:cNvSpPr txBox="1"/>
          <p:nvPr/>
        </p:nvSpPr>
        <p:spPr>
          <a:xfrm>
            <a:off x="3675004" y="3477257"/>
            <a:ext cx="3758504" cy="23660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20000"/>
              </a:lnSpc>
            </a:pPr>
            <a:r>
              <a:rPr lang="zh-CN" altLang="en-US" sz="1400" dirty="0"/>
              <a:t>排序节点会分批处理交易并建立哈希链</a:t>
            </a:r>
            <a:endParaRPr lang="en-US" altLang="zh-CN" sz="1400" dirty="0"/>
          </a:p>
        </p:txBody>
      </p:sp>
      <p:sp>
        <p:nvSpPr>
          <p:cNvPr id="41" name="TextBox 40"/>
          <p:cNvSpPr txBox="1"/>
          <p:nvPr/>
        </p:nvSpPr>
        <p:spPr>
          <a:xfrm>
            <a:off x="3686492" y="4164887"/>
            <a:ext cx="4089451" cy="334451"/>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排序服务执行访问权限检查来决定客户是否有权广播一些信息或是在给定信道上接收区块</a:t>
            </a:r>
          </a:p>
        </p:txBody>
      </p:sp>
    </p:spTree>
    <p:extLst>
      <p:ext uri="{BB962C8B-B14F-4D97-AF65-F5344CB8AC3E}">
        <p14:creationId xmlns:p14="http://schemas.microsoft.com/office/powerpoint/2010/main" val="3063475907"/>
      </p:ext>
    </p:extLst>
  </p:cSld>
  <p:clrMapOvr>
    <a:masterClrMapping/>
  </p:clrMapOvr>
  <mc:AlternateContent xmlns:mc="http://schemas.openxmlformats.org/markup-compatibility/2006">
    <mc:Choice xmlns:p14="http://schemas.microsoft.com/office/powerpoint/2010/main" Requires="p14">
      <p:transition spd="slow" p14:dur="1250">
        <p:blinds dir="vert"/>
      </p:transition>
    </mc:Choice>
    <mc:Fallback>
      <p:transition spd="slow">
        <p:blinds dir="vert"/>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50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14:presetBounceEnd="40000">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14:bounceEnd="40000">
                                          <p:cBhvr additive="base">
                                            <p:cTn id="40" dur="5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14:presetBounceEnd="40000">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14:bounceEnd="40000">
                                          <p:cBhvr additive="base">
                                            <p:cTn id="49" dur="500" fill="hold"/>
                                            <p:tgtEl>
                                              <p:spTgt spid="28"/>
                                            </p:tgtEl>
                                            <p:attrNameLst>
                                              <p:attrName>ppt_x</p:attrName>
                                            </p:attrNameLst>
                                          </p:cBhvr>
                                          <p:tavLst>
                                            <p:tav tm="0">
                                              <p:val>
                                                <p:strVal val="1+#ppt_w/2"/>
                                              </p:val>
                                            </p:tav>
                                            <p:tav tm="100000">
                                              <p:val>
                                                <p:strVal val="#ppt_x"/>
                                              </p:val>
                                            </p:tav>
                                          </p:tavLst>
                                        </p:anim>
                                        <p:anim calcmode="lin" valueType="num" p14:bounceEnd="40000">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14:presetBounceEnd="40000">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14:bounceEnd="40000">
                                          <p:cBhvr additive="base">
                                            <p:cTn id="58" dur="500" fill="hold"/>
                                            <p:tgtEl>
                                              <p:spTgt spid="31"/>
                                            </p:tgtEl>
                                            <p:attrNameLst>
                                              <p:attrName>ppt_x</p:attrName>
                                            </p:attrNameLst>
                                          </p:cBhvr>
                                          <p:tavLst>
                                            <p:tav tm="0">
                                              <p:val>
                                                <p:strVal val="1+#ppt_w/2"/>
                                              </p:val>
                                            </p:tav>
                                            <p:tav tm="100000">
                                              <p:val>
                                                <p:strVal val="#ppt_x"/>
                                              </p:val>
                                            </p:tav>
                                          </p:tavLst>
                                        </p:anim>
                                        <p:anim calcmode="lin" valueType="num" p14:bounceEnd="40000">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14:presetBounceEnd="40000">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14:bounceEnd="40000">
                                          <p:cBhvr additive="base">
                                            <p:cTn id="67" dur="500" fill="hold"/>
                                            <p:tgtEl>
                                              <p:spTgt spid="34"/>
                                            </p:tgtEl>
                                            <p:attrNameLst>
                                              <p:attrName>ppt_x</p:attrName>
                                            </p:attrNameLst>
                                          </p:cBhvr>
                                          <p:tavLst>
                                            <p:tav tm="0">
                                              <p:val>
                                                <p:strVal val="1+#ppt_w/2"/>
                                              </p:val>
                                            </p:tav>
                                            <p:tav tm="100000">
                                              <p:val>
                                                <p:strVal val="#ppt_x"/>
                                              </p:val>
                                            </p:tav>
                                          </p:tavLst>
                                        </p:anim>
                                        <p:anim calcmode="lin" valueType="num" p14:bounceEnd="40000">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fill="hold"/>
                                            <p:tgtEl>
                                              <p:spTgt spid="25"/>
                                            </p:tgtEl>
                                            <p:attrNameLst>
                                              <p:attrName>ppt_x</p:attrName>
                                            </p:attrNameLst>
                                          </p:cBhvr>
                                          <p:tavLst>
                                            <p:tav tm="0">
                                              <p:val>
                                                <p:strVal val="1+#ppt_w/2"/>
                                              </p:val>
                                            </p:tav>
                                            <p:tav tm="100000">
                                              <p:val>
                                                <p:strVal val="#ppt_x"/>
                                              </p:val>
                                            </p:tav>
                                          </p:tavLst>
                                        </p:anim>
                                        <p:anim calcmode="lin" valueType="num">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1+#ppt_w/2"/>
                                              </p:val>
                                            </p:tav>
                                            <p:tav tm="100000">
                                              <p:val>
                                                <p:strVal val="#ppt_x"/>
                                              </p:val>
                                            </p:tav>
                                          </p:tavLst>
                                        </p:anim>
                                        <p:anim calcmode="lin" valueType="num">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500" fill="hold"/>
                                            <p:tgtEl>
                                              <p:spTgt spid="31"/>
                                            </p:tgtEl>
                                            <p:attrNameLst>
                                              <p:attrName>ppt_x</p:attrName>
                                            </p:attrNameLst>
                                          </p:cBhvr>
                                          <p:tavLst>
                                            <p:tav tm="0">
                                              <p:val>
                                                <p:strVal val="1+#ppt_w/2"/>
                                              </p:val>
                                            </p:tav>
                                            <p:tav tm="100000">
                                              <p:val>
                                                <p:strVal val="#ppt_x"/>
                                              </p:val>
                                            </p:tav>
                                          </p:tavLst>
                                        </p:anim>
                                        <p:anim calcmode="lin" valueType="num">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500" fill="hold"/>
                                            <p:tgtEl>
                                              <p:spTgt spid="34"/>
                                            </p:tgtEl>
                                            <p:attrNameLst>
                                              <p:attrName>ppt_x</p:attrName>
                                            </p:attrNameLst>
                                          </p:cBhvr>
                                          <p:tavLst>
                                            <p:tav tm="0">
                                              <p:val>
                                                <p:strVal val="1+#ppt_w/2"/>
                                              </p:val>
                                            </p:tav>
                                            <p:tav tm="100000">
                                              <p:val>
                                                <p:strVal val="#ppt_x"/>
                                              </p:val>
                                            </p:tav>
                                          </p:tavLst>
                                        </p:anim>
                                        <p:anim calcmode="lin" valueType="num">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4586AD1-C1E0-4DBD-B2C5-73CF66CC970C}"/>
              </a:ext>
            </a:extLst>
          </p:cNvPr>
          <p:cNvSpPr>
            <a:spLocks noGrp="1"/>
          </p:cNvSpPr>
          <p:nvPr>
            <p:ph type="sldNum" sz="quarter" idx="12"/>
          </p:nvPr>
        </p:nvSpPr>
        <p:spPr/>
        <p:txBody>
          <a:bodyPr/>
          <a:lstStyle/>
          <a:p>
            <a:pPr>
              <a:defRPr/>
            </a:pPr>
            <a:fld id="{601EE9E8-4134-49B0-9AA7-3089E6521627}" type="slidenum">
              <a:rPr lang="en-US" smtClean="0">
                <a:solidFill>
                  <a:schemeClr val="tx1">
                    <a:lumMod val="65000"/>
                    <a:lumOff val="35000"/>
                  </a:schemeClr>
                </a:solidFill>
              </a:rPr>
              <a:pPr>
                <a:defRPr/>
              </a:pPr>
              <a:t>19</a:t>
            </a:fld>
            <a:endParaRPr lang="en-US">
              <a:solidFill>
                <a:schemeClr val="tx1">
                  <a:lumMod val="65000"/>
                  <a:lumOff val="35000"/>
                </a:schemeClr>
              </a:solidFill>
            </a:endParaRPr>
          </a:p>
        </p:txBody>
      </p:sp>
      <p:sp>
        <p:nvSpPr>
          <p:cNvPr id="3" name="文本框 2">
            <a:extLst>
              <a:ext uri="{FF2B5EF4-FFF2-40B4-BE49-F238E27FC236}">
                <a16:creationId xmlns:a16="http://schemas.microsoft.com/office/drawing/2014/main" id="{D04C6878-56FB-4FF7-A4A6-E4B91EC6DE2F}"/>
              </a:ext>
            </a:extLst>
          </p:cNvPr>
          <p:cNvSpPr txBox="1"/>
          <p:nvPr/>
        </p:nvSpPr>
        <p:spPr>
          <a:xfrm>
            <a:off x="2381693" y="283535"/>
            <a:ext cx="5996763" cy="461665"/>
          </a:xfrm>
          <a:prstGeom prst="rect">
            <a:avLst/>
          </a:prstGeom>
          <a:noFill/>
        </p:spPr>
        <p:txBody>
          <a:bodyPr wrap="square" rtlCol="0">
            <a:spAutoFit/>
          </a:bodyPr>
          <a:lstStyle/>
          <a:p>
            <a:r>
              <a:rPr lang="zh-CN" altLang="en-US" sz="2400" b="1" dirty="0">
                <a:solidFill>
                  <a:schemeClr val="tx1">
                    <a:lumMod val="65000"/>
                    <a:lumOff val="35000"/>
                  </a:schemeClr>
                </a:solidFill>
              </a:rPr>
              <a:t>排序服务接口中的两个方法</a:t>
            </a:r>
          </a:p>
        </p:txBody>
      </p:sp>
      <p:sp>
        <p:nvSpPr>
          <p:cNvPr id="4" name="文本框 3">
            <a:extLst>
              <a:ext uri="{FF2B5EF4-FFF2-40B4-BE49-F238E27FC236}">
                <a16:creationId xmlns:a16="http://schemas.microsoft.com/office/drawing/2014/main" id="{DD54C0E0-C470-4A7A-80EC-DD6AEC6F68E2}"/>
              </a:ext>
            </a:extLst>
          </p:cNvPr>
          <p:cNvSpPr txBox="1"/>
          <p:nvPr/>
        </p:nvSpPr>
        <p:spPr>
          <a:xfrm>
            <a:off x="942753" y="1722474"/>
            <a:ext cx="7733414" cy="2554545"/>
          </a:xfrm>
          <a:prstGeom prst="rect">
            <a:avLst/>
          </a:prstGeom>
          <a:noFill/>
        </p:spPr>
        <p:txBody>
          <a:bodyPr wrap="square" rtlCol="0">
            <a:spAutoFit/>
          </a:bodyPr>
          <a:lstStyle/>
          <a:p>
            <a:r>
              <a:rPr lang="en-US" altLang="zh-CN" sz="1600" dirty="0">
                <a:solidFill>
                  <a:schemeClr val="tx1">
                    <a:lumMod val="65000"/>
                    <a:lumOff val="35000"/>
                  </a:schemeClr>
                </a:solidFill>
              </a:rPr>
              <a:t>broadcast(</a:t>
            </a:r>
            <a:r>
              <a:rPr lang="en-US" altLang="zh-CN" sz="1600" dirty="0" err="1">
                <a:solidFill>
                  <a:schemeClr val="tx1">
                    <a:lumMod val="65000"/>
                    <a:lumOff val="35000"/>
                  </a:schemeClr>
                </a:solidFill>
              </a:rPr>
              <a:t>tx</a:t>
            </a:r>
            <a:r>
              <a:rPr lang="en-US" altLang="zh-CN" sz="1600" dirty="0">
                <a:solidFill>
                  <a:schemeClr val="tx1">
                    <a:lumMod val="65000"/>
                    <a:lumOff val="35000"/>
                  </a:schemeClr>
                </a:solidFill>
              </a:rPr>
              <a:t>)</a:t>
            </a:r>
            <a:r>
              <a:rPr lang="zh-CN" altLang="en-US" sz="1600" dirty="0">
                <a:solidFill>
                  <a:schemeClr val="tx1">
                    <a:lumMod val="65000"/>
                    <a:lumOff val="35000"/>
                  </a:schemeClr>
                </a:solidFill>
              </a:rPr>
              <a:t>：客户调用这个操作把任意一个交易</a:t>
            </a:r>
            <a:r>
              <a:rPr lang="en-US" altLang="zh-CN" sz="1600" dirty="0" err="1">
                <a:solidFill>
                  <a:schemeClr val="tx1">
                    <a:lumMod val="65000"/>
                    <a:lumOff val="35000"/>
                  </a:schemeClr>
                </a:solidFill>
              </a:rPr>
              <a:t>tx</a:t>
            </a:r>
            <a:r>
              <a:rPr lang="zh-CN" altLang="en-US" sz="1600" dirty="0">
                <a:solidFill>
                  <a:schemeClr val="tx1">
                    <a:lumMod val="65000"/>
                    <a:lumOff val="35000"/>
                  </a:schemeClr>
                </a:solidFill>
              </a:rPr>
              <a:t>广播出去，为了传播给所有的节点，</a:t>
            </a:r>
            <a:r>
              <a:rPr lang="en-US" altLang="zh-CN" sz="1600" dirty="0" err="1">
                <a:solidFill>
                  <a:schemeClr val="tx1">
                    <a:lumMod val="65000"/>
                    <a:lumOff val="35000"/>
                  </a:schemeClr>
                </a:solidFill>
              </a:rPr>
              <a:t>tx</a:t>
            </a:r>
            <a:r>
              <a:rPr lang="zh-CN" altLang="en-US" sz="1600" dirty="0">
                <a:solidFill>
                  <a:schemeClr val="tx1">
                    <a:lumMod val="65000"/>
                    <a:lumOff val="35000"/>
                  </a:schemeClr>
                </a:solidFill>
              </a:rPr>
              <a:t>中还包括交易负载和客户签名。</a:t>
            </a:r>
            <a:endParaRPr lang="en-US" altLang="zh-CN" sz="1600" dirty="0">
              <a:solidFill>
                <a:schemeClr val="tx1">
                  <a:lumMod val="65000"/>
                  <a:lumOff val="35000"/>
                </a:schemeClr>
              </a:solidFill>
            </a:endParaRPr>
          </a:p>
          <a:p>
            <a:endParaRPr lang="en-US" altLang="zh-CN" sz="1600" dirty="0">
              <a:solidFill>
                <a:schemeClr val="tx1">
                  <a:lumMod val="65000"/>
                  <a:lumOff val="35000"/>
                </a:schemeClr>
              </a:solidFill>
            </a:endParaRPr>
          </a:p>
          <a:p>
            <a:endParaRPr lang="zh-CN" altLang="en-US" sz="1600" dirty="0">
              <a:solidFill>
                <a:schemeClr val="tx1">
                  <a:lumMod val="65000"/>
                  <a:lumOff val="35000"/>
                </a:schemeClr>
              </a:solidFill>
            </a:endParaRPr>
          </a:p>
          <a:p>
            <a:r>
              <a:rPr lang="en-US" altLang="zh-CN" sz="1600" dirty="0" err="1">
                <a:solidFill>
                  <a:schemeClr val="tx1">
                    <a:lumMod val="65000"/>
                    <a:lumOff val="35000"/>
                  </a:schemeClr>
                </a:solidFill>
              </a:rPr>
              <a:t>B←deliver</a:t>
            </a:r>
            <a:r>
              <a:rPr lang="en-US" altLang="zh-CN" sz="1600" dirty="0">
                <a:solidFill>
                  <a:schemeClr val="tx1">
                    <a:lumMod val="65000"/>
                    <a:lumOff val="35000"/>
                  </a:schemeClr>
                </a:solidFill>
              </a:rPr>
              <a:t>(s)</a:t>
            </a:r>
            <a:r>
              <a:rPr lang="zh-CN" altLang="en-US" sz="1600" dirty="0">
                <a:solidFill>
                  <a:schemeClr val="tx1">
                    <a:lumMod val="65000"/>
                    <a:lumOff val="35000"/>
                  </a:schemeClr>
                </a:solidFill>
              </a:rPr>
              <a:t>：客户调用这个操作使用一个非负数序列号</a:t>
            </a:r>
            <a:r>
              <a:rPr lang="en-US" altLang="zh-CN" sz="1600" dirty="0">
                <a:solidFill>
                  <a:schemeClr val="tx1">
                    <a:lumMod val="65000"/>
                    <a:lumOff val="35000"/>
                  </a:schemeClr>
                </a:solidFill>
              </a:rPr>
              <a:t>s</a:t>
            </a:r>
            <a:r>
              <a:rPr lang="zh-CN" altLang="en-US" sz="1600" dirty="0">
                <a:solidFill>
                  <a:schemeClr val="tx1">
                    <a:lumMod val="65000"/>
                    <a:lumOff val="35000"/>
                  </a:schemeClr>
                </a:solidFill>
              </a:rPr>
              <a:t>去找到区块</a:t>
            </a:r>
            <a:r>
              <a:rPr lang="en-US" altLang="zh-CN" sz="1600" dirty="0">
                <a:solidFill>
                  <a:schemeClr val="tx1">
                    <a:lumMod val="65000"/>
                    <a:lumOff val="35000"/>
                  </a:schemeClr>
                </a:solidFill>
              </a:rPr>
              <a:t>B</a:t>
            </a:r>
            <a:r>
              <a:rPr lang="zh-CN" altLang="en-US" sz="1600" dirty="0">
                <a:solidFill>
                  <a:schemeClr val="tx1">
                    <a:lumMod val="65000"/>
                    <a:lumOff val="35000"/>
                  </a:schemeClr>
                </a:solidFill>
              </a:rPr>
              <a:t>。这个区块包含一系列交易</a:t>
            </a:r>
            <a:r>
              <a:rPr lang="en-US" altLang="zh-CN" sz="1600" dirty="0">
                <a:solidFill>
                  <a:schemeClr val="tx1">
                    <a:lumMod val="65000"/>
                    <a:lumOff val="35000"/>
                  </a:schemeClr>
                </a:solidFill>
              </a:rPr>
              <a:t>[tx1...</a:t>
            </a:r>
            <a:r>
              <a:rPr lang="en-US" altLang="zh-CN" sz="1600" dirty="0" err="1">
                <a:solidFill>
                  <a:schemeClr val="tx1">
                    <a:lumMod val="65000"/>
                    <a:lumOff val="35000"/>
                  </a:schemeClr>
                </a:solidFill>
              </a:rPr>
              <a:t>txk</a:t>
            </a:r>
            <a:r>
              <a:rPr lang="en-US" altLang="zh-CN" sz="1600" dirty="0">
                <a:solidFill>
                  <a:schemeClr val="tx1">
                    <a:lumMod val="65000"/>
                    <a:lumOff val="35000"/>
                  </a:schemeClr>
                </a:solidFill>
              </a:rPr>
              <a:t>]</a:t>
            </a:r>
            <a:r>
              <a:rPr lang="zh-CN" altLang="en-US" sz="1600" dirty="0">
                <a:solidFill>
                  <a:schemeClr val="tx1">
                    <a:lumMod val="65000"/>
                    <a:lumOff val="35000"/>
                  </a:schemeClr>
                </a:solidFill>
              </a:rPr>
              <a:t>和一个哈希值</a:t>
            </a:r>
            <a:r>
              <a:rPr lang="en-US" altLang="zh-CN" sz="1600" dirty="0">
                <a:solidFill>
                  <a:schemeClr val="tx1">
                    <a:lumMod val="65000"/>
                    <a:lumOff val="35000"/>
                  </a:schemeClr>
                </a:solidFill>
              </a:rPr>
              <a:t>h</a:t>
            </a:r>
            <a:r>
              <a:rPr lang="zh-CN" altLang="en-US" sz="1600" dirty="0">
                <a:solidFill>
                  <a:schemeClr val="tx1">
                    <a:lumMod val="65000"/>
                    <a:lumOff val="35000"/>
                  </a:schemeClr>
                </a:solidFill>
              </a:rPr>
              <a:t>代表了序号是</a:t>
            </a:r>
            <a:r>
              <a:rPr lang="en-US" altLang="zh-CN" sz="1600" dirty="0">
                <a:solidFill>
                  <a:schemeClr val="tx1">
                    <a:lumMod val="65000"/>
                    <a:lumOff val="35000"/>
                  </a:schemeClr>
                </a:solidFill>
              </a:rPr>
              <a:t>s-1</a:t>
            </a:r>
            <a:r>
              <a:rPr lang="zh-CN" altLang="en-US" sz="1600" dirty="0">
                <a:solidFill>
                  <a:schemeClr val="tx1">
                    <a:lumMod val="65000"/>
                    <a:lumOff val="35000"/>
                  </a:schemeClr>
                </a:solidFill>
              </a:rPr>
              <a:t>的区块，例如，</a:t>
            </a:r>
            <a:r>
              <a:rPr lang="en-US" altLang="zh-CN" sz="1600" dirty="0">
                <a:solidFill>
                  <a:schemeClr val="tx1">
                    <a:lumMod val="65000"/>
                    <a:lumOff val="35000"/>
                  </a:schemeClr>
                </a:solidFill>
              </a:rPr>
              <a:t>B=([tx1...</a:t>
            </a:r>
            <a:r>
              <a:rPr lang="en-US" altLang="zh-CN" sz="1600" dirty="0" err="1">
                <a:solidFill>
                  <a:schemeClr val="tx1">
                    <a:lumMod val="65000"/>
                    <a:lumOff val="35000"/>
                  </a:schemeClr>
                </a:solidFill>
              </a:rPr>
              <a:t>txk</a:t>
            </a:r>
            <a:r>
              <a:rPr lang="en-US" altLang="zh-CN" sz="1600" dirty="0">
                <a:solidFill>
                  <a:schemeClr val="tx1">
                    <a:lumMod val="65000"/>
                    <a:lumOff val="35000"/>
                  </a:schemeClr>
                </a:solidFill>
              </a:rPr>
              <a:t>],h)</a:t>
            </a:r>
            <a:r>
              <a:rPr lang="zh-CN" altLang="en-US" sz="1600" dirty="0">
                <a:solidFill>
                  <a:schemeClr val="tx1">
                    <a:lumMod val="65000"/>
                    <a:lumOff val="35000"/>
                  </a:schemeClr>
                </a:solidFill>
              </a:rPr>
              <a:t>。客户可能会重复调用这个操作，只要区块有效返回值就是确定的，所以当节点通过第一次调用</a:t>
            </a:r>
            <a:r>
              <a:rPr lang="en-US" altLang="zh-CN" sz="1600" dirty="0">
                <a:solidFill>
                  <a:schemeClr val="tx1">
                    <a:lumMod val="65000"/>
                    <a:lumOff val="35000"/>
                  </a:schemeClr>
                </a:solidFill>
              </a:rPr>
              <a:t>deliver(s)</a:t>
            </a:r>
            <a:r>
              <a:rPr lang="zh-CN" altLang="en-US" sz="1600" dirty="0">
                <a:solidFill>
                  <a:schemeClr val="tx1">
                    <a:lumMod val="65000"/>
                    <a:lumOff val="35000"/>
                  </a:schemeClr>
                </a:solidFill>
              </a:rPr>
              <a:t>接收区块</a:t>
            </a:r>
            <a:r>
              <a:rPr lang="en-US" altLang="zh-CN" sz="1600" dirty="0">
                <a:solidFill>
                  <a:schemeClr val="tx1">
                    <a:lumMod val="65000"/>
                    <a:lumOff val="35000"/>
                  </a:schemeClr>
                </a:solidFill>
              </a:rPr>
              <a:t>B</a:t>
            </a:r>
            <a:r>
              <a:rPr lang="zh-CN" altLang="en-US" sz="1600" dirty="0">
                <a:solidFill>
                  <a:schemeClr val="tx1">
                    <a:lumMod val="65000"/>
                    <a:lumOff val="35000"/>
                  </a:schemeClr>
                </a:solidFill>
              </a:rPr>
              <a:t>时，之后依然可以通过</a:t>
            </a:r>
            <a:r>
              <a:rPr lang="en-US" altLang="zh-CN" sz="1600" dirty="0">
                <a:solidFill>
                  <a:schemeClr val="tx1">
                    <a:lumMod val="65000"/>
                    <a:lumOff val="35000"/>
                  </a:schemeClr>
                </a:solidFill>
              </a:rPr>
              <a:t>s</a:t>
            </a:r>
            <a:r>
              <a:rPr lang="zh-CN" altLang="en-US" sz="1600" dirty="0">
                <a:solidFill>
                  <a:schemeClr val="tx1">
                    <a:lumMod val="65000"/>
                    <a:lumOff val="35000"/>
                  </a:schemeClr>
                </a:solidFill>
              </a:rPr>
              <a:t>接收到</a:t>
            </a:r>
            <a:r>
              <a:rPr lang="en-US" altLang="zh-CN" sz="1600" dirty="0">
                <a:solidFill>
                  <a:schemeClr val="tx1">
                    <a:lumMod val="65000"/>
                    <a:lumOff val="35000"/>
                  </a:schemeClr>
                </a:solidFill>
              </a:rPr>
              <a:t>B</a:t>
            </a:r>
            <a:r>
              <a:rPr lang="zh-CN" altLang="en-US" sz="1600" dirty="0">
                <a:solidFill>
                  <a:schemeClr val="tx1">
                    <a:lumMod val="65000"/>
                    <a:lumOff val="35000"/>
                  </a:schemeClr>
                </a:solidFill>
              </a:rPr>
              <a:t>。</a:t>
            </a:r>
          </a:p>
          <a:p>
            <a:endParaRPr lang="zh-CN" altLang="en-US" sz="1600" dirty="0">
              <a:solidFill>
                <a:schemeClr val="tx1">
                  <a:lumMod val="65000"/>
                  <a:lumOff val="35000"/>
                </a:schemeClr>
              </a:solidFill>
            </a:endParaRPr>
          </a:p>
        </p:txBody>
      </p:sp>
    </p:spTree>
    <p:extLst>
      <p:ext uri="{BB962C8B-B14F-4D97-AF65-F5344CB8AC3E}">
        <p14:creationId xmlns:p14="http://schemas.microsoft.com/office/powerpoint/2010/main" val="2182561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27"/>
          <p:cNvSpPr/>
          <p:nvPr/>
        </p:nvSpPr>
        <p:spPr>
          <a:xfrm>
            <a:off x="-89125" y="0"/>
            <a:ext cx="2128342" cy="5143500"/>
          </a:xfrm>
          <a:custGeom>
            <a:avLst/>
            <a:gdLst>
              <a:gd name="connsiteX0" fmla="*/ 0 w 2837789"/>
              <a:gd name="connsiteY0" fmla="*/ 0 h 6858000"/>
              <a:gd name="connsiteX1" fmla="*/ 537934 w 2837789"/>
              <a:gd name="connsiteY1" fmla="*/ 0 h 6858000"/>
              <a:gd name="connsiteX2" fmla="*/ 704850 w 2837789"/>
              <a:gd name="connsiteY2" fmla="*/ 0 h 6858000"/>
              <a:gd name="connsiteX3" fmla="*/ 2837789 w 2837789"/>
              <a:gd name="connsiteY3" fmla="*/ 0 h 6858000"/>
              <a:gd name="connsiteX4" fmla="*/ 2837789 w 2837789"/>
              <a:gd name="connsiteY4" fmla="*/ 395378 h 6858000"/>
              <a:gd name="connsiteX5" fmla="*/ 2618085 w 2837789"/>
              <a:gd name="connsiteY5" fmla="*/ 417526 h 6858000"/>
              <a:gd name="connsiteX6" fmla="*/ 1747634 w 2837789"/>
              <a:gd name="connsiteY6" fmla="*/ 1485534 h 6858000"/>
              <a:gd name="connsiteX7" fmla="*/ 2618085 w 2837789"/>
              <a:gd name="connsiteY7" fmla="*/ 2553542 h 6858000"/>
              <a:gd name="connsiteX8" fmla="*/ 2837789 w 2837789"/>
              <a:gd name="connsiteY8" fmla="*/ 2575690 h 6858000"/>
              <a:gd name="connsiteX9" fmla="*/ 2837789 w 2837789"/>
              <a:gd name="connsiteY9" fmla="*/ 6858000 h 6858000"/>
              <a:gd name="connsiteX10" fmla="*/ 704850 w 2837789"/>
              <a:gd name="connsiteY10" fmla="*/ 6858000 h 6858000"/>
              <a:gd name="connsiteX11" fmla="*/ 537934 w 2837789"/>
              <a:gd name="connsiteY11" fmla="*/ 6858000 h 6858000"/>
              <a:gd name="connsiteX12" fmla="*/ 0 w 2837789"/>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37789" h="6858000">
                <a:moveTo>
                  <a:pt x="0" y="0"/>
                </a:moveTo>
                <a:lnTo>
                  <a:pt x="537934" y="0"/>
                </a:lnTo>
                <a:lnTo>
                  <a:pt x="704850" y="0"/>
                </a:lnTo>
                <a:lnTo>
                  <a:pt x="2837789" y="0"/>
                </a:lnTo>
                <a:lnTo>
                  <a:pt x="2837789" y="395378"/>
                </a:lnTo>
                <a:lnTo>
                  <a:pt x="2618085" y="417526"/>
                </a:lnTo>
                <a:cubicBezTo>
                  <a:pt x="2121320" y="519179"/>
                  <a:pt x="1747634" y="958717"/>
                  <a:pt x="1747634" y="1485534"/>
                </a:cubicBezTo>
                <a:cubicBezTo>
                  <a:pt x="1747634" y="2012352"/>
                  <a:pt x="2121320" y="2451889"/>
                  <a:pt x="2618085" y="2553542"/>
                </a:cubicBezTo>
                <a:lnTo>
                  <a:pt x="2837789" y="2575690"/>
                </a:lnTo>
                <a:lnTo>
                  <a:pt x="2837789" y="6858000"/>
                </a:lnTo>
                <a:lnTo>
                  <a:pt x="704850" y="6858000"/>
                </a:lnTo>
                <a:lnTo>
                  <a:pt x="537934" y="6858000"/>
                </a:lnTo>
                <a:lnTo>
                  <a:pt x="0" y="6858000"/>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endParaRPr>
          </a:p>
        </p:txBody>
      </p:sp>
      <p:grpSp>
        <p:nvGrpSpPr>
          <p:cNvPr id="4" name="组合 3"/>
          <p:cNvGrpSpPr/>
          <p:nvPr/>
        </p:nvGrpSpPr>
        <p:grpSpPr>
          <a:xfrm>
            <a:off x="1145002" y="219936"/>
            <a:ext cx="1788430" cy="1788430"/>
            <a:chOff x="4240335" y="3008435"/>
            <a:chExt cx="3711332" cy="3711332"/>
          </a:xfrm>
        </p:grpSpPr>
        <p:sp>
          <p:nvSpPr>
            <p:cNvPr id="5" name="椭圆 4"/>
            <p:cNvSpPr/>
            <p:nvPr/>
          </p:nvSpPr>
          <p:spPr>
            <a:xfrm>
              <a:off x="4240335" y="3008435"/>
              <a:ext cx="3711332" cy="3711332"/>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6" name="组合 5"/>
            <p:cNvGrpSpPr/>
            <p:nvPr/>
          </p:nvGrpSpPr>
          <p:grpSpPr>
            <a:xfrm>
              <a:off x="4710169" y="3478269"/>
              <a:ext cx="2771663" cy="2771663"/>
              <a:chOff x="2193191" y="1899415"/>
              <a:chExt cx="2421376" cy="2421376"/>
            </a:xfrm>
            <a:effectLst/>
          </p:grpSpPr>
          <p:sp>
            <p:nvSpPr>
              <p:cNvPr id="7" name="椭圆 6"/>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8" name="椭圆 7"/>
              <p:cNvSpPr/>
              <p:nvPr/>
            </p:nvSpPr>
            <p:spPr>
              <a:xfrm>
                <a:off x="2345502" y="2051726"/>
                <a:ext cx="2116756" cy="2116756"/>
              </a:xfrm>
              <a:prstGeom prst="ellipse">
                <a:avLst/>
              </a:prstGeom>
              <a:solidFill>
                <a:schemeClr val="bg1">
                  <a:lumMod val="95000"/>
                </a:schemeClr>
              </a:solidFill>
              <a:ln w="50800">
                <a:noFill/>
              </a:ln>
              <a:effectLst>
                <a:outerShdw blurRad="152400" dist="762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dirty="0">
                  <a:solidFill>
                    <a:srgbClr val="FFFFFF"/>
                  </a:solidFill>
                  <a:latin typeface="Calibri"/>
                  <a:ea typeface="宋体" panose="02010600030101010101" pitchFamily="2" charset="-122"/>
                </a:endParaRPr>
              </a:p>
            </p:txBody>
          </p:sp>
        </p:grpSp>
      </p:grpSp>
      <p:sp>
        <p:nvSpPr>
          <p:cNvPr id="15" name="文本框 14"/>
          <p:cNvSpPr txBox="1"/>
          <p:nvPr/>
        </p:nvSpPr>
        <p:spPr>
          <a:xfrm>
            <a:off x="2827575" y="902485"/>
            <a:ext cx="3179649" cy="530915"/>
          </a:xfrm>
          <a:prstGeom prst="rect">
            <a:avLst/>
          </a:prstGeom>
          <a:noFill/>
        </p:spPr>
        <p:txBody>
          <a:bodyPr wrap="square" lIns="68580" tIns="34290" rIns="68580" bIns="34290" rtlCol="0">
            <a:spAutoFit/>
          </a:bodyPr>
          <a:lstStyle/>
          <a:p>
            <a:r>
              <a:rPr lang="en-US" altLang="zh-CN" sz="3000" dirty="0">
                <a:solidFill>
                  <a:schemeClr val="tx1">
                    <a:lumMod val="65000"/>
                    <a:lumOff val="35000"/>
                  </a:schemeClr>
                </a:solidFill>
                <a:latin typeface="+mn-ea"/>
              </a:rPr>
              <a:t>CATEGORY</a:t>
            </a:r>
            <a:endParaRPr lang="zh-CN" altLang="en-US" sz="3000" dirty="0">
              <a:solidFill>
                <a:schemeClr val="tx1">
                  <a:lumMod val="65000"/>
                  <a:lumOff val="35000"/>
                </a:schemeClr>
              </a:solidFill>
              <a:latin typeface="+mn-ea"/>
            </a:endParaRPr>
          </a:p>
        </p:txBody>
      </p:sp>
      <p:sp>
        <p:nvSpPr>
          <p:cNvPr id="41" name="圆角矩形 40"/>
          <p:cNvSpPr/>
          <p:nvPr/>
        </p:nvSpPr>
        <p:spPr>
          <a:xfrm>
            <a:off x="2906495" y="1479387"/>
            <a:ext cx="3642223" cy="45719"/>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3" name="组合 15"/>
          <p:cNvGrpSpPr>
            <a:grpSpLocks/>
          </p:cNvGrpSpPr>
          <p:nvPr/>
        </p:nvGrpSpPr>
        <p:grpSpPr bwMode="auto">
          <a:xfrm>
            <a:off x="3253553" y="1765270"/>
            <a:ext cx="2428293" cy="618195"/>
            <a:chOff x="4247964" y="2133922"/>
            <a:chExt cx="2542342" cy="647441"/>
          </a:xfrm>
        </p:grpSpPr>
        <p:sp>
          <p:nvSpPr>
            <p:cNvPr id="24" name="TextBox 6"/>
            <p:cNvSpPr txBox="1"/>
            <p:nvPr/>
          </p:nvSpPr>
          <p:spPr>
            <a:xfrm>
              <a:off x="4999703" y="2267272"/>
              <a:ext cx="1790603" cy="419039"/>
            </a:xfrm>
            <a:prstGeom prst="rect">
              <a:avLst/>
            </a:prstGeom>
            <a:noFill/>
          </p:spPr>
          <p:txBody>
            <a:bodyPr wrap="none">
              <a:spAutoFit/>
            </a:bodyPr>
            <a:lstStyle/>
            <a:p>
              <a:pPr defTabSz="914377">
                <a:defRPr/>
              </a:pPr>
              <a:r>
                <a:rPr lang="en-US" altLang="zh-CN" sz="2000" dirty="0">
                  <a:solidFill>
                    <a:schemeClr val="tx1">
                      <a:lumMod val="65000"/>
                      <a:lumOff val="35000"/>
                    </a:schemeClr>
                  </a:solidFill>
                  <a:latin typeface="微软雅黑" pitchFamily="34" charset="-122"/>
                  <a:ea typeface="微软雅黑" pitchFamily="34" charset="-122"/>
                </a:rPr>
                <a:t>Introduction</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25" name="圆角矩形​​ 10"/>
            <p:cNvSpPr>
              <a:spLocks noChangeArrowheads="1"/>
            </p:cNvSpPr>
            <p:nvPr/>
          </p:nvSpPr>
          <p:spPr bwMode="auto">
            <a:xfrm>
              <a:off x="4247964" y="2133922"/>
              <a:ext cx="647740" cy="647441"/>
            </a:xfrm>
            <a:prstGeom prst="roundRect">
              <a:avLst>
                <a:gd name="adj" fmla="val 16667"/>
              </a:avLst>
            </a:prstGeom>
            <a:solidFill>
              <a:srgbClr val="FFBF53"/>
            </a:solidFill>
            <a:ln w="25400" algn="ctr">
              <a:solidFill>
                <a:srgbClr val="BFBFBF"/>
              </a:solidFill>
              <a:round/>
              <a:headEnd/>
              <a:tailEnd/>
            </a:ln>
          </p:spPr>
          <p:txBody>
            <a:bodyPr anchor="ctr"/>
            <a:lstStyle/>
            <a:p>
              <a:pPr algn="ctr" defTabSz="914377" fontAlgn="base">
                <a:spcBef>
                  <a:spcPct val="0"/>
                </a:spcBef>
                <a:spcAft>
                  <a:spcPct val="0"/>
                </a:spcAft>
              </a:pPr>
              <a:r>
                <a:rPr lang="en-US" altLang="zh-CN" sz="3200">
                  <a:solidFill>
                    <a:srgbClr val="FFFFFF"/>
                  </a:solidFill>
                  <a:ea typeface="微软雅黑" pitchFamily="34" charset="-122"/>
                  <a:cs typeface="Arial" pitchFamily="34" charset="0"/>
                </a:rPr>
                <a:t>1</a:t>
              </a:r>
              <a:endParaRPr lang="zh-CN" altLang="en-US" sz="3200">
                <a:solidFill>
                  <a:srgbClr val="FFFFFF"/>
                </a:solidFill>
                <a:ea typeface="微软雅黑" pitchFamily="34" charset="-122"/>
                <a:cs typeface="Arial" pitchFamily="34" charset="0"/>
              </a:endParaRPr>
            </a:p>
          </p:txBody>
        </p:sp>
      </p:grpSp>
      <p:grpSp>
        <p:nvGrpSpPr>
          <p:cNvPr id="42" name="组合 16"/>
          <p:cNvGrpSpPr>
            <a:grpSpLocks/>
          </p:cNvGrpSpPr>
          <p:nvPr/>
        </p:nvGrpSpPr>
        <p:grpSpPr bwMode="auto">
          <a:xfrm>
            <a:off x="3249323" y="2584174"/>
            <a:ext cx="2392629" cy="618195"/>
            <a:chOff x="4247964" y="2133922"/>
            <a:chExt cx="2505004" cy="647441"/>
          </a:xfrm>
        </p:grpSpPr>
        <p:sp>
          <p:nvSpPr>
            <p:cNvPr id="43" name="TextBox 17"/>
            <p:cNvSpPr txBox="1"/>
            <p:nvPr/>
          </p:nvSpPr>
          <p:spPr>
            <a:xfrm>
              <a:off x="4995259" y="2242229"/>
              <a:ext cx="1757709" cy="419039"/>
            </a:xfrm>
            <a:prstGeom prst="rect">
              <a:avLst/>
            </a:prstGeom>
            <a:noFill/>
          </p:spPr>
          <p:txBody>
            <a:bodyPr wrap="none">
              <a:spAutoFit/>
            </a:bodyPr>
            <a:lstStyle/>
            <a:p>
              <a:pPr defTabSz="914377">
                <a:defRPr/>
              </a:pPr>
              <a:r>
                <a:rPr lang="en-US" altLang="zh-CN" sz="2000" dirty="0">
                  <a:solidFill>
                    <a:schemeClr val="tx1">
                      <a:lumMod val="65000"/>
                      <a:lumOff val="35000"/>
                    </a:schemeClr>
                  </a:solidFill>
                  <a:latin typeface="微软雅黑" pitchFamily="34" charset="-122"/>
                  <a:ea typeface="微软雅黑" pitchFamily="34" charset="-122"/>
                </a:rPr>
                <a:t>Architecture</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44" name="圆角矩形​​ 18"/>
            <p:cNvSpPr>
              <a:spLocks noChangeArrowheads="1"/>
            </p:cNvSpPr>
            <p:nvPr/>
          </p:nvSpPr>
          <p:spPr bwMode="auto">
            <a:xfrm>
              <a:off x="4247964" y="2133922"/>
              <a:ext cx="647740" cy="647441"/>
            </a:xfrm>
            <a:prstGeom prst="roundRect">
              <a:avLst>
                <a:gd name="adj" fmla="val 16667"/>
              </a:avLst>
            </a:prstGeom>
            <a:solidFill>
              <a:srgbClr val="595959"/>
            </a:solidFill>
            <a:ln w="25400" algn="ctr">
              <a:solidFill>
                <a:srgbClr val="BFBFBF"/>
              </a:solidFill>
              <a:round/>
              <a:headEnd/>
              <a:tailEnd/>
            </a:ln>
          </p:spPr>
          <p:txBody>
            <a:bodyPr anchor="ctr"/>
            <a:lstStyle/>
            <a:p>
              <a:pPr algn="ctr" defTabSz="914377" fontAlgn="base">
                <a:spcBef>
                  <a:spcPct val="0"/>
                </a:spcBef>
                <a:spcAft>
                  <a:spcPct val="0"/>
                </a:spcAft>
              </a:pPr>
              <a:r>
                <a:rPr lang="en-US" altLang="zh-CN" sz="3200">
                  <a:solidFill>
                    <a:srgbClr val="FFFFFF"/>
                  </a:solidFill>
                  <a:ea typeface="微软雅黑" pitchFamily="34" charset="-122"/>
                  <a:cs typeface="Arial" pitchFamily="34" charset="0"/>
                </a:rPr>
                <a:t>2</a:t>
              </a:r>
              <a:endParaRPr lang="zh-CN" altLang="en-US" sz="3200">
                <a:solidFill>
                  <a:srgbClr val="FFFFFF"/>
                </a:solidFill>
                <a:ea typeface="微软雅黑" pitchFamily="34" charset="-122"/>
                <a:cs typeface="Arial" pitchFamily="34" charset="0"/>
              </a:endParaRPr>
            </a:p>
          </p:txBody>
        </p:sp>
      </p:grpSp>
      <p:grpSp>
        <p:nvGrpSpPr>
          <p:cNvPr id="46" name="组合 20"/>
          <p:cNvGrpSpPr>
            <a:grpSpLocks/>
          </p:cNvGrpSpPr>
          <p:nvPr/>
        </p:nvGrpSpPr>
        <p:grpSpPr bwMode="auto">
          <a:xfrm>
            <a:off x="3245213" y="3434812"/>
            <a:ext cx="2439826" cy="618195"/>
            <a:chOff x="4247964" y="2133922"/>
            <a:chExt cx="2554418" cy="647441"/>
          </a:xfrm>
        </p:grpSpPr>
        <p:sp>
          <p:nvSpPr>
            <p:cNvPr id="47" name="TextBox 21"/>
            <p:cNvSpPr txBox="1"/>
            <p:nvPr/>
          </p:nvSpPr>
          <p:spPr>
            <a:xfrm>
              <a:off x="4999561" y="2248122"/>
              <a:ext cx="1802821" cy="419039"/>
            </a:xfrm>
            <a:prstGeom prst="rect">
              <a:avLst/>
            </a:prstGeom>
            <a:noFill/>
          </p:spPr>
          <p:txBody>
            <a:bodyPr wrap="none">
              <a:spAutoFit/>
            </a:bodyPr>
            <a:lstStyle/>
            <a:p>
              <a:pPr defTabSz="914377">
                <a:defRPr/>
              </a:pPr>
              <a:r>
                <a:rPr lang="en-US" altLang="zh-CN" sz="2000" dirty="0">
                  <a:solidFill>
                    <a:schemeClr val="tx1">
                      <a:lumMod val="65000"/>
                      <a:lumOff val="35000"/>
                    </a:schemeClr>
                  </a:solidFill>
                  <a:latin typeface="微软雅黑" pitchFamily="34" charset="-122"/>
                  <a:ea typeface="微软雅黑" pitchFamily="34" charset="-122"/>
                </a:rPr>
                <a:t>Component </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48" name="圆角矩形​​ 22"/>
            <p:cNvSpPr>
              <a:spLocks noChangeArrowheads="1"/>
            </p:cNvSpPr>
            <p:nvPr/>
          </p:nvSpPr>
          <p:spPr bwMode="auto">
            <a:xfrm>
              <a:off x="4247964" y="2133922"/>
              <a:ext cx="647740" cy="647441"/>
            </a:xfrm>
            <a:prstGeom prst="roundRect">
              <a:avLst>
                <a:gd name="adj" fmla="val 16667"/>
              </a:avLst>
            </a:prstGeom>
            <a:solidFill>
              <a:srgbClr val="0070C0"/>
            </a:solidFill>
            <a:ln w="25400" algn="ctr">
              <a:solidFill>
                <a:srgbClr val="BFBFBF"/>
              </a:solidFill>
              <a:round/>
              <a:headEnd/>
              <a:tailEnd/>
            </a:ln>
          </p:spPr>
          <p:txBody>
            <a:bodyPr anchor="ctr"/>
            <a:lstStyle/>
            <a:p>
              <a:pPr algn="ctr" defTabSz="914377" fontAlgn="base">
                <a:spcBef>
                  <a:spcPct val="0"/>
                </a:spcBef>
                <a:spcAft>
                  <a:spcPct val="0"/>
                </a:spcAft>
              </a:pPr>
              <a:r>
                <a:rPr lang="en-US" altLang="zh-CN" sz="3200">
                  <a:solidFill>
                    <a:srgbClr val="FFFFFF"/>
                  </a:solidFill>
                  <a:ea typeface="微软雅黑" pitchFamily="34" charset="-122"/>
                  <a:cs typeface="Arial" pitchFamily="34" charset="0"/>
                </a:rPr>
                <a:t>3</a:t>
              </a:r>
              <a:endParaRPr lang="zh-CN" altLang="en-US" sz="3200">
                <a:solidFill>
                  <a:srgbClr val="FFFFFF"/>
                </a:solidFill>
                <a:ea typeface="微软雅黑" pitchFamily="34" charset="-122"/>
                <a:cs typeface="Arial" pitchFamily="34" charset="0"/>
              </a:endParaRPr>
            </a:p>
          </p:txBody>
        </p:sp>
      </p:grpSp>
      <p:grpSp>
        <p:nvGrpSpPr>
          <p:cNvPr id="50" name="组合 24"/>
          <p:cNvGrpSpPr>
            <a:grpSpLocks/>
          </p:cNvGrpSpPr>
          <p:nvPr/>
        </p:nvGrpSpPr>
        <p:grpSpPr bwMode="auto">
          <a:xfrm>
            <a:off x="3240849" y="4220442"/>
            <a:ext cx="2174694" cy="617986"/>
            <a:chOff x="4247964" y="2132499"/>
            <a:chExt cx="2276833" cy="648864"/>
          </a:xfrm>
        </p:grpSpPr>
        <p:sp>
          <p:nvSpPr>
            <p:cNvPr id="51" name="TextBox 25"/>
            <p:cNvSpPr txBox="1"/>
            <p:nvPr/>
          </p:nvSpPr>
          <p:spPr>
            <a:xfrm>
              <a:off x="5004131" y="2246880"/>
              <a:ext cx="1520666" cy="420101"/>
            </a:xfrm>
            <a:prstGeom prst="rect">
              <a:avLst/>
            </a:prstGeom>
            <a:noFill/>
          </p:spPr>
          <p:txBody>
            <a:bodyPr wrap="none">
              <a:spAutoFit/>
            </a:bodyPr>
            <a:lstStyle/>
            <a:p>
              <a:pPr defTabSz="914377">
                <a:defRPr/>
              </a:pPr>
              <a:r>
                <a:rPr lang="en-US" altLang="zh-CN" sz="2000" dirty="0">
                  <a:solidFill>
                    <a:schemeClr val="tx1">
                      <a:lumMod val="65000"/>
                      <a:lumOff val="35000"/>
                    </a:schemeClr>
                  </a:solidFill>
                  <a:latin typeface="微软雅黑" pitchFamily="34" charset="-122"/>
                  <a:ea typeface="微软雅黑" pitchFamily="34" charset="-122"/>
                </a:rPr>
                <a:t>Evaluation</a:t>
              </a:r>
              <a:endParaRPr lang="zh-CN" altLang="en-US" sz="2000" dirty="0">
                <a:solidFill>
                  <a:schemeClr val="tx1">
                    <a:lumMod val="65000"/>
                    <a:lumOff val="35000"/>
                  </a:schemeClr>
                </a:solidFill>
                <a:latin typeface="微软雅黑" pitchFamily="34" charset="-122"/>
                <a:ea typeface="微软雅黑" pitchFamily="34" charset="-122"/>
              </a:endParaRPr>
            </a:p>
          </p:txBody>
        </p:sp>
        <p:sp>
          <p:nvSpPr>
            <p:cNvPr id="52" name="圆角矩形​​ 26"/>
            <p:cNvSpPr>
              <a:spLocks noChangeArrowheads="1"/>
            </p:cNvSpPr>
            <p:nvPr/>
          </p:nvSpPr>
          <p:spPr bwMode="auto">
            <a:xfrm>
              <a:off x="4247964" y="2132499"/>
              <a:ext cx="647740" cy="648864"/>
            </a:xfrm>
            <a:prstGeom prst="roundRect">
              <a:avLst>
                <a:gd name="adj" fmla="val 16667"/>
              </a:avLst>
            </a:prstGeom>
            <a:solidFill>
              <a:srgbClr val="77448C"/>
            </a:solidFill>
            <a:ln w="25400" algn="ctr">
              <a:solidFill>
                <a:srgbClr val="BFBFBF"/>
              </a:solidFill>
              <a:round/>
              <a:headEnd/>
              <a:tailEnd/>
            </a:ln>
          </p:spPr>
          <p:txBody>
            <a:bodyPr anchor="ctr"/>
            <a:lstStyle/>
            <a:p>
              <a:pPr algn="ctr" defTabSz="914377" fontAlgn="base">
                <a:spcBef>
                  <a:spcPct val="0"/>
                </a:spcBef>
                <a:spcAft>
                  <a:spcPct val="0"/>
                </a:spcAft>
              </a:pPr>
              <a:r>
                <a:rPr lang="en-US" altLang="zh-CN" sz="3200">
                  <a:solidFill>
                    <a:srgbClr val="FFFFFF"/>
                  </a:solidFill>
                  <a:ea typeface="微软雅黑" pitchFamily="34" charset="-122"/>
                  <a:cs typeface="Arial" pitchFamily="34" charset="0"/>
                </a:rPr>
                <a:t>4</a:t>
              </a:r>
              <a:endParaRPr lang="zh-CN" altLang="en-US" sz="3200">
                <a:solidFill>
                  <a:srgbClr val="FFFFFF"/>
                </a:solidFill>
                <a:ea typeface="微软雅黑" pitchFamily="34" charset="-122"/>
                <a:cs typeface="Arial" pitchFamily="34" charset="0"/>
              </a:endParaRPr>
            </a:p>
          </p:txBody>
        </p:sp>
      </p:grpSp>
    </p:spTree>
    <p:extLst>
      <p:ext uri="{BB962C8B-B14F-4D97-AF65-F5344CB8AC3E}">
        <p14:creationId xmlns:p14="http://schemas.microsoft.com/office/powerpoint/2010/main" val="534116295"/>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14282D8-989F-466B-A52A-B4FD8ED01719}"/>
              </a:ext>
            </a:extLst>
          </p:cNvPr>
          <p:cNvSpPr>
            <a:spLocks noGrp="1"/>
          </p:cNvSpPr>
          <p:nvPr>
            <p:ph type="sldNum" sz="quarter" idx="12"/>
          </p:nvPr>
        </p:nvSpPr>
        <p:spPr/>
        <p:txBody>
          <a:bodyPr/>
          <a:lstStyle/>
          <a:p>
            <a:pPr>
              <a:defRPr/>
            </a:pPr>
            <a:fld id="{601EE9E8-4134-49B0-9AA7-3089E6521627}" type="slidenum">
              <a:rPr lang="en-US" smtClean="0">
                <a:solidFill>
                  <a:schemeClr val="tx1">
                    <a:lumMod val="65000"/>
                    <a:lumOff val="35000"/>
                  </a:schemeClr>
                </a:solidFill>
              </a:rPr>
              <a:pPr>
                <a:defRPr/>
              </a:pPr>
              <a:t>20</a:t>
            </a:fld>
            <a:endParaRPr lang="en-US">
              <a:solidFill>
                <a:schemeClr val="tx1">
                  <a:lumMod val="65000"/>
                  <a:lumOff val="35000"/>
                </a:schemeClr>
              </a:solidFill>
            </a:endParaRPr>
          </a:p>
        </p:txBody>
      </p:sp>
      <p:sp>
        <p:nvSpPr>
          <p:cNvPr id="4" name="文本框 3">
            <a:extLst>
              <a:ext uri="{FF2B5EF4-FFF2-40B4-BE49-F238E27FC236}">
                <a16:creationId xmlns:a16="http://schemas.microsoft.com/office/drawing/2014/main" id="{F6E1618E-E4EA-48AD-BD8A-9DA13BD11788}"/>
              </a:ext>
            </a:extLst>
          </p:cNvPr>
          <p:cNvSpPr txBox="1"/>
          <p:nvPr/>
        </p:nvSpPr>
        <p:spPr>
          <a:xfrm>
            <a:off x="2381693" y="283535"/>
            <a:ext cx="5996763" cy="461665"/>
          </a:xfrm>
          <a:prstGeom prst="rect">
            <a:avLst/>
          </a:prstGeom>
          <a:noFill/>
        </p:spPr>
        <p:txBody>
          <a:bodyPr wrap="square" rtlCol="0">
            <a:spAutoFit/>
          </a:bodyPr>
          <a:lstStyle/>
          <a:p>
            <a:r>
              <a:rPr lang="zh-CN" altLang="en-US" sz="2400" b="1" dirty="0">
                <a:solidFill>
                  <a:schemeClr val="tx1">
                    <a:lumMod val="65000"/>
                    <a:lumOff val="35000"/>
                  </a:schemeClr>
                </a:solidFill>
              </a:rPr>
              <a:t>排序服务接口中的五个定理</a:t>
            </a:r>
          </a:p>
        </p:txBody>
      </p:sp>
      <p:sp>
        <p:nvSpPr>
          <p:cNvPr id="5" name="文本框 4">
            <a:extLst>
              <a:ext uri="{FF2B5EF4-FFF2-40B4-BE49-F238E27FC236}">
                <a16:creationId xmlns:a16="http://schemas.microsoft.com/office/drawing/2014/main" id="{E99A2D39-7D8C-4818-9BF1-3978AA503D52}"/>
              </a:ext>
            </a:extLst>
          </p:cNvPr>
          <p:cNvSpPr txBox="1"/>
          <p:nvPr/>
        </p:nvSpPr>
        <p:spPr>
          <a:xfrm>
            <a:off x="864781" y="1417674"/>
            <a:ext cx="7754679" cy="3108543"/>
          </a:xfrm>
          <a:prstGeom prst="rect">
            <a:avLst/>
          </a:prstGeom>
          <a:noFill/>
        </p:spPr>
        <p:txBody>
          <a:bodyPr wrap="square" rtlCol="0">
            <a:spAutoFit/>
          </a:bodyPr>
          <a:lstStyle/>
          <a:p>
            <a:r>
              <a:rPr lang="zh-CN" altLang="en-US" b="1" dirty="0">
                <a:solidFill>
                  <a:schemeClr val="tx1">
                    <a:lumMod val="65000"/>
                    <a:lumOff val="35000"/>
                  </a:schemeClr>
                </a:solidFill>
              </a:rPr>
              <a:t>一致性（单调性）</a:t>
            </a:r>
            <a:r>
              <a:rPr lang="zh-CN" altLang="en-US" dirty="0">
                <a:solidFill>
                  <a:schemeClr val="tx1">
                    <a:lumMod val="65000"/>
                    <a:lumOff val="35000"/>
                  </a:schemeClr>
                </a:solidFill>
              </a:rPr>
              <a:t>：对于任何两个区块，</a:t>
            </a:r>
            <a:r>
              <a:rPr lang="en-US" altLang="zh-CN" dirty="0">
                <a:solidFill>
                  <a:schemeClr val="tx1">
                    <a:lumMod val="65000"/>
                    <a:lumOff val="35000"/>
                  </a:schemeClr>
                </a:solidFill>
              </a:rPr>
              <a:t>s</a:t>
            </a:r>
            <a:r>
              <a:rPr lang="zh-CN" altLang="en-US" dirty="0">
                <a:solidFill>
                  <a:schemeClr val="tx1">
                    <a:lumMod val="65000"/>
                    <a:lumOff val="35000"/>
                  </a:schemeClr>
                </a:solidFill>
              </a:rPr>
              <a:t>提供的</a:t>
            </a:r>
            <a:r>
              <a:rPr lang="en-US" altLang="zh-CN" dirty="0">
                <a:solidFill>
                  <a:schemeClr val="tx1">
                    <a:lumMod val="65000"/>
                    <a:lumOff val="35000"/>
                  </a:schemeClr>
                </a:solidFill>
              </a:rPr>
              <a:t>B</a:t>
            </a:r>
            <a:r>
              <a:rPr lang="zh-CN" altLang="en-US" dirty="0">
                <a:solidFill>
                  <a:schemeClr val="tx1">
                    <a:lumMod val="65000"/>
                    <a:lumOff val="35000"/>
                  </a:schemeClr>
                </a:solidFill>
              </a:rPr>
              <a:t>和</a:t>
            </a:r>
            <a:r>
              <a:rPr lang="en-US" altLang="zh-CN" dirty="0">
                <a:solidFill>
                  <a:schemeClr val="tx1">
                    <a:lumMod val="65000"/>
                    <a:lumOff val="35000"/>
                  </a:schemeClr>
                </a:solidFill>
              </a:rPr>
              <a:t>s'</a:t>
            </a:r>
            <a:r>
              <a:rPr lang="zh-CN" altLang="en-US" dirty="0">
                <a:solidFill>
                  <a:schemeClr val="tx1">
                    <a:lumMod val="65000"/>
                    <a:lumOff val="35000"/>
                  </a:schemeClr>
                </a:solidFill>
              </a:rPr>
              <a:t>提供的</a:t>
            </a:r>
            <a:r>
              <a:rPr lang="en-US" altLang="zh-CN" dirty="0">
                <a:solidFill>
                  <a:schemeClr val="tx1">
                    <a:lumMod val="65000"/>
                    <a:lumOff val="35000"/>
                  </a:schemeClr>
                </a:solidFill>
              </a:rPr>
              <a:t>B'</a:t>
            </a:r>
            <a:r>
              <a:rPr lang="zh-CN" altLang="en-US" dirty="0">
                <a:solidFill>
                  <a:schemeClr val="tx1">
                    <a:lumMod val="65000"/>
                    <a:lumOff val="35000"/>
                  </a:schemeClr>
                </a:solidFill>
              </a:rPr>
              <a:t>，如果</a:t>
            </a:r>
            <a:r>
              <a:rPr lang="en-US" altLang="zh-CN" dirty="0">
                <a:solidFill>
                  <a:schemeClr val="tx1">
                    <a:lumMod val="65000"/>
                    <a:lumOff val="35000"/>
                  </a:schemeClr>
                </a:solidFill>
              </a:rPr>
              <a:t>s=s'</a:t>
            </a:r>
            <a:r>
              <a:rPr lang="zh-CN" altLang="en-US" dirty="0">
                <a:solidFill>
                  <a:schemeClr val="tx1">
                    <a:lumMod val="65000"/>
                    <a:lumOff val="35000"/>
                  </a:schemeClr>
                </a:solidFill>
              </a:rPr>
              <a:t>那么</a:t>
            </a:r>
            <a:r>
              <a:rPr lang="en-US" altLang="zh-CN" dirty="0">
                <a:solidFill>
                  <a:schemeClr val="tx1">
                    <a:lumMod val="65000"/>
                    <a:lumOff val="35000"/>
                  </a:schemeClr>
                </a:solidFill>
              </a:rPr>
              <a:t>B=B’</a:t>
            </a:r>
            <a:r>
              <a:rPr lang="zh-CN" altLang="en-US" dirty="0">
                <a:solidFill>
                  <a:schemeClr val="tx1">
                    <a:lumMod val="65000"/>
                    <a:lumOff val="35000"/>
                  </a:schemeClr>
                </a:solidFill>
              </a:rPr>
              <a:t>。</a:t>
            </a:r>
          </a:p>
          <a:p>
            <a:endParaRPr lang="en-US" altLang="zh-CN" b="1" dirty="0">
              <a:solidFill>
                <a:schemeClr val="tx1">
                  <a:lumMod val="65000"/>
                  <a:lumOff val="35000"/>
                </a:schemeClr>
              </a:solidFill>
            </a:endParaRPr>
          </a:p>
          <a:p>
            <a:r>
              <a:rPr lang="zh-CN" altLang="en-US" b="1" dirty="0">
                <a:solidFill>
                  <a:schemeClr val="tx1">
                    <a:lumMod val="65000"/>
                    <a:lumOff val="35000"/>
                  </a:schemeClr>
                </a:solidFill>
              </a:rPr>
              <a:t>哈希链完整性</a:t>
            </a:r>
            <a:r>
              <a:rPr lang="zh-CN" altLang="en-US" dirty="0">
                <a:solidFill>
                  <a:schemeClr val="tx1">
                    <a:lumMod val="65000"/>
                    <a:lumOff val="35000"/>
                  </a:schemeClr>
                </a:solidFill>
              </a:rPr>
              <a:t>：当一个正确的节点通过序列号</a:t>
            </a:r>
            <a:r>
              <a:rPr lang="en-US" altLang="zh-CN" dirty="0">
                <a:solidFill>
                  <a:schemeClr val="tx1">
                    <a:lumMod val="65000"/>
                    <a:lumOff val="35000"/>
                  </a:schemeClr>
                </a:solidFill>
              </a:rPr>
              <a:t>s</a:t>
            </a:r>
            <a:r>
              <a:rPr lang="zh-CN" altLang="en-US" dirty="0">
                <a:solidFill>
                  <a:schemeClr val="tx1">
                    <a:lumMod val="65000"/>
                    <a:lumOff val="35000"/>
                  </a:schemeClr>
                </a:solidFill>
              </a:rPr>
              <a:t>返回了区块</a:t>
            </a:r>
            <a:r>
              <a:rPr lang="en-US" altLang="zh-CN" dirty="0">
                <a:solidFill>
                  <a:schemeClr val="tx1">
                    <a:lumMod val="65000"/>
                    <a:lumOff val="35000"/>
                  </a:schemeClr>
                </a:solidFill>
              </a:rPr>
              <a:t>B</a:t>
            </a:r>
            <a:r>
              <a:rPr lang="zh-CN" altLang="en-US" dirty="0">
                <a:solidFill>
                  <a:schemeClr val="tx1">
                    <a:lumMod val="65000"/>
                    <a:lumOff val="35000"/>
                  </a:schemeClr>
                </a:solidFill>
              </a:rPr>
              <a:t>而另一个正确的节点通过序列号</a:t>
            </a:r>
            <a:r>
              <a:rPr lang="en-US" altLang="zh-CN" dirty="0">
                <a:solidFill>
                  <a:schemeClr val="tx1">
                    <a:lumMod val="65000"/>
                    <a:lumOff val="35000"/>
                  </a:schemeClr>
                </a:solidFill>
              </a:rPr>
              <a:t>s+1</a:t>
            </a:r>
            <a:r>
              <a:rPr lang="zh-CN" altLang="en-US" dirty="0">
                <a:solidFill>
                  <a:schemeClr val="tx1">
                    <a:lumMod val="65000"/>
                    <a:lumOff val="35000"/>
                  </a:schemeClr>
                </a:solidFill>
              </a:rPr>
              <a:t>返回了</a:t>
            </a:r>
            <a:r>
              <a:rPr lang="en-US" altLang="zh-CN" dirty="0">
                <a:solidFill>
                  <a:schemeClr val="tx1">
                    <a:lumMod val="65000"/>
                    <a:lumOff val="35000"/>
                  </a:schemeClr>
                </a:solidFill>
              </a:rPr>
              <a:t>B'=([tx1...</a:t>
            </a:r>
            <a:r>
              <a:rPr lang="en-US" altLang="zh-CN" dirty="0" err="1">
                <a:solidFill>
                  <a:schemeClr val="tx1">
                    <a:lumMod val="65000"/>
                    <a:lumOff val="35000"/>
                  </a:schemeClr>
                </a:solidFill>
              </a:rPr>
              <a:t>txk</a:t>
            </a:r>
            <a:r>
              <a:rPr lang="en-US" altLang="zh-CN" dirty="0">
                <a:solidFill>
                  <a:schemeClr val="tx1">
                    <a:lumMod val="65000"/>
                    <a:lumOff val="35000"/>
                  </a:schemeClr>
                </a:solidFill>
              </a:rPr>
              <a:t>],h')</a:t>
            </a:r>
            <a:r>
              <a:rPr lang="zh-CN" altLang="en-US" dirty="0">
                <a:solidFill>
                  <a:schemeClr val="tx1">
                    <a:lumMod val="65000"/>
                    <a:lumOff val="35000"/>
                  </a:schemeClr>
                </a:solidFill>
              </a:rPr>
              <a:t>，那么</a:t>
            </a:r>
            <a:r>
              <a:rPr lang="en-US" altLang="zh-CN" dirty="0">
                <a:solidFill>
                  <a:schemeClr val="tx1">
                    <a:lumMod val="65000"/>
                    <a:lumOff val="35000"/>
                  </a:schemeClr>
                </a:solidFill>
              </a:rPr>
              <a:t>h'=H(B)</a:t>
            </a:r>
            <a:r>
              <a:rPr lang="zh-CN" altLang="en-US" dirty="0">
                <a:solidFill>
                  <a:schemeClr val="tx1">
                    <a:lumMod val="65000"/>
                    <a:lumOff val="35000"/>
                  </a:schemeClr>
                </a:solidFill>
              </a:rPr>
              <a:t>恒成立，</a:t>
            </a:r>
            <a:r>
              <a:rPr lang="en-US" altLang="zh-CN" dirty="0">
                <a:solidFill>
                  <a:schemeClr val="tx1">
                    <a:lumMod val="65000"/>
                    <a:lumOff val="35000"/>
                  </a:schemeClr>
                </a:solidFill>
              </a:rPr>
              <a:t>H</a:t>
            </a:r>
            <a:r>
              <a:rPr lang="zh-CN" altLang="en-US" dirty="0">
                <a:solidFill>
                  <a:schemeClr val="tx1">
                    <a:lumMod val="65000"/>
                    <a:lumOff val="35000"/>
                  </a:schemeClr>
                </a:solidFill>
              </a:rPr>
              <a:t>是加密哈希函数。</a:t>
            </a:r>
          </a:p>
          <a:p>
            <a:endParaRPr lang="en-US" altLang="zh-CN" b="1" dirty="0">
              <a:solidFill>
                <a:schemeClr val="tx1">
                  <a:lumMod val="65000"/>
                  <a:lumOff val="35000"/>
                </a:schemeClr>
              </a:solidFill>
            </a:endParaRPr>
          </a:p>
          <a:p>
            <a:r>
              <a:rPr lang="zh-CN" altLang="en-US" b="1" dirty="0">
                <a:solidFill>
                  <a:schemeClr val="tx1">
                    <a:lumMod val="65000"/>
                    <a:lumOff val="35000"/>
                  </a:schemeClr>
                </a:solidFill>
              </a:rPr>
              <a:t>无跳跃性</a:t>
            </a:r>
            <a:r>
              <a:rPr lang="zh-CN" altLang="en-US" dirty="0">
                <a:solidFill>
                  <a:schemeClr val="tx1">
                    <a:lumMod val="65000"/>
                    <a:lumOff val="35000"/>
                  </a:schemeClr>
                </a:solidFill>
              </a:rPr>
              <a:t>：如果正确的节点</a:t>
            </a:r>
            <a:r>
              <a:rPr lang="en-US" altLang="zh-CN" dirty="0">
                <a:solidFill>
                  <a:schemeClr val="tx1">
                    <a:lumMod val="65000"/>
                    <a:lumOff val="35000"/>
                  </a:schemeClr>
                </a:solidFill>
              </a:rPr>
              <a:t>p</a:t>
            </a:r>
            <a:r>
              <a:rPr lang="zh-CN" altLang="en-US" dirty="0">
                <a:solidFill>
                  <a:schemeClr val="tx1">
                    <a:lumMod val="65000"/>
                    <a:lumOff val="35000"/>
                  </a:schemeClr>
                </a:solidFill>
              </a:rPr>
              <a:t>通过</a:t>
            </a:r>
            <a:r>
              <a:rPr lang="en-US" altLang="zh-CN" dirty="0">
                <a:solidFill>
                  <a:schemeClr val="tx1">
                    <a:lumMod val="65000"/>
                    <a:lumOff val="35000"/>
                  </a:schemeClr>
                </a:solidFill>
              </a:rPr>
              <a:t>s&gt;0</a:t>
            </a:r>
            <a:r>
              <a:rPr lang="zh-CN" altLang="en-US" dirty="0">
                <a:solidFill>
                  <a:schemeClr val="tx1">
                    <a:lumMod val="65000"/>
                    <a:lumOff val="35000"/>
                  </a:schemeClr>
                </a:solidFill>
              </a:rPr>
              <a:t>返回一个区块，那么在这之前，对于</a:t>
            </a:r>
            <a:r>
              <a:rPr lang="en-US" altLang="zh-CN" dirty="0" err="1">
                <a:solidFill>
                  <a:schemeClr val="tx1">
                    <a:lumMod val="65000"/>
                    <a:lumOff val="35000"/>
                  </a:schemeClr>
                </a:solidFill>
              </a:rPr>
              <a:t>i</a:t>
            </a:r>
            <a:r>
              <a:rPr lang="en-US" altLang="zh-CN" dirty="0">
                <a:solidFill>
                  <a:schemeClr val="tx1">
                    <a:lumMod val="65000"/>
                    <a:lumOff val="35000"/>
                  </a:schemeClr>
                </a:solidFill>
              </a:rPr>
              <a:t>=0,...,s-1</a:t>
            </a:r>
            <a:r>
              <a:rPr lang="zh-CN" altLang="en-US" dirty="0">
                <a:solidFill>
                  <a:schemeClr val="tx1">
                    <a:lumMod val="65000"/>
                    <a:lumOff val="35000"/>
                  </a:schemeClr>
                </a:solidFill>
              </a:rPr>
              <a:t>，节点</a:t>
            </a:r>
            <a:r>
              <a:rPr lang="en-US" altLang="zh-CN" dirty="0">
                <a:solidFill>
                  <a:schemeClr val="tx1">
                    <a:lumMod val="65000"/>
                    <a:lumOff val="35000"/>
                  </a:schemeClr>
                </a:solidFill>
              </a:rPr>
              <a:t>p</a:t>
            </a:r>
            <a:r>
              <a:rPr lang="zh-CN" altLang="en-US" dirty="0">
                <a:solidFill>
                  <a:schemeClr val="tx1">
                    <a:lumMod val="65000"/>
                    <a:lumOff val="35000"/>
                  </a:schemeClr>
                </a:solidFill>
              </a:rPr>
              <a:t>已经通过</a:t>
            </a:r>
            <a:r>
              <a:rPr lang="en-US" altLang="zh-CN" dirty="0" err="1">
                <a:solidFill>
                  <a:schemeClr val="tx1">
                    <a:lumMod val="65000"/>
                    <a:lumOff val="35000"/>
                  </a:schemeClr>
                </a:solidFill>
              </a:rPr>
              <a:t>i</a:t>
            </a:r>
            <a:r>
              <a:rPr lang="zh-CN" altLang="en-US" dirty="0">
                <a:solidFill>
                  <a:schemeClr val="tx1">
                    <a:lumMod val="65000"/>
                    <a:lumOff val="35000"/>
                  </a:schemeClr>
                </a:solidFill>
              </a:rPr>
              <a:t>返回了对应区块。</a:t>
            </a:r>
          </a:p>
          <a:p>
            <a:endParaRPr lang="en-US" altLang="zh-CN" b="1" dirty="0">
              <a:solidFill>
                <a:schemeClr val="tx1">
                  <a:lumMod val="65000"/>
                  <a:lumOff val="35000"/>
                </a:schemeClr>
              </a:solidFill>
            </a:endParaRPr>
          </a:p>
          <a:p>
            <a:r>
              <a:rPr lang="zh-CN" altLang="en-US" b="1" dirty="0">
                <a:solidFill>
                  <a:schemeClr val="tx1">
                    <a:lumMod val="65000"/>
                    <a:lumOff val="35000"/>
                  </a:schemeClr>
                </a:solidFill>
              </a:rPr>
              <a:t>存在性</a:t>
            </a:r>
            <a:r>
              <a:rPr lang="zh-CN" altLang="en-US" dirty="0">
                <a:solidFill>
                  <a:schemeClr val="tx1">
                    <a:lumMod val="65000"/>
                    <a:lumOff val="35000"/>
                  </a:schemeClr>
                </a:solidFill>
              </a:rPr>
              <a:t>：当一个正确的节点通过序列号</a:t>
            </a:r>
            <a:r>
              <a:rPr lang="en-US" altLang="zh-CN" dirty="0">
                <a:solidFill>
                  <a:schemeClr val="tx1">
                    <a:lumMod val="65000"/>
                    <a:lumOff val="35000"/>
                  </a:schemeClr>
                </a:solidFill>
              </a:rPr>
              <a:t>s</a:t>
            </a:r>
            <a:r>
              <a:rPr lang="zh-CN" altLang="en-US" dirty="0">
                <a:solidFill>
                  <a:schemeClr val="tx1">
                    <a:lumMod val="65000"/>
                    <a:lumOff val="35000"/>
                  </a:schemeClr>
                </a:solidFill>
              </a:rPr>
              <a:t>返回了区块</a:t>
            </a:r>
            <a:r>
              <a:rPr lang="en-US" altLang="zh-CN" dirty="0">
                <a:solidFill>
                  <a:schemeClr val="tx1">
                    <a:lumMod val="65000"/>
                    <a:lumOff val="35000"/>
                  </a:schemeClr>
                </a:solidFill>
              </a:rPr>
              <a:t>B</a:t>
            </a:r>
            <a:r>
              <a:rPr lang="zh-CN" altLang="en-US" dirty="0">
                <a:solidFill>
                  <a:schemeClr val="tx1">
                    <a:lumMod val="65000"/>
                    <a:lumOff val="35000"/>
                  </a:schemeClr>
                </a:solidFill>
              </a:rPr>
              <a:t>，那么对于</a:t>
            </a:r>
            <a:r>
              <a:rPr lang="en-US" altLang="zh-CN" dirty="0">
                <a:solidFill>
                  <a:schemeClr val="tx1">
                    <a:lumMod val="65000"/>
                    <a:lumOff val="35000"/>
                  </a:schemeClr>
                </a:solidFill>
              </a:rPr>
              <a:t>B</a:t>
            </a:r>
            <a:r>
              <a:rPr lang="zh-CN" altLang="en-US" dirty="0">
                <a:solidFill>
                  <a:schemeClr val="tx1">
                    <a:lumMod val="65000"/>
                    <a:lumOff val="35000"/>
                  </a:schemeClr>
                </a:solidFill>
              </a:rPr>
              <a:t>中的每一笔交易，都已经被某个客户广播过了。</a:t>
            </a:r>
          </a:p>
          <a:p>
            <a:endParaRPr lang="en-US" altLang="zh-CN" b="1" dirty="0">
              <a:solidFill>
                <a:schemeClr val="tx1">
                  <a:lumMod val="65000"/>
                  <a:lumOff val="35000"/>
                </a:schemeClr>
              </a:solidFill>
            </a:endParaRPr>
          </a:p>
          <a:p>
            <a:r>
              <a:rPr lang="zh-CN" altLang="en-US" b="1" dirty="0">
                <a:solidFill>
                  <a:schemeClr val="tx1">
                    <a:lumMod val="65000"/>
                    <a:lumOff val="35000"/>
                  </a:schemeClr>
                </a:solidFill>
              </a:rPr>
              <a:t>合法性</a:t>
            </a:r>
            <a:r>
              <a:rPr lang="zh-CN" altLang="en-US" dirty="0">
                <a:solidFill>
                  <a:schemeClr val="tx1">
                    <a:lumMod val="65000"/>
                    <a:lumOff val="35000"/>
                  </a:schemeClr>
                </a:solidFill>
              </a:rPr>
              <a:t>：如果一个正确的客户调用了</a:t>
            </a:r>
            <a:r>
              <a:rPr lang="en-US" altLang="zh-CN" dirty="0" err="1">
                <a:solidFill>
                  <a:schemeClr val="tx1">
                    <a:lumMod val="65000"/>
                    <a:lumOff val="35000"/>
                  </a:schemeClr>
                </a:solidFill>
              </a:rPr>
              <a:t>boardcast</a:t>
            </a:r>
            <a:r>
              <a:rPr lang="en-US" altLang="zh-CN" dirty="0">
                <a:solidFill>
                  <a:schemeClr val="tx1">
                    <a:lumMod val="65000"/>
                    <a:lumOff val="35000"/>
                  </a:schemeClr>
                </a:solidFill>
              </a:rPr>
              <a:t>(</a:t>
            </a:r>
            <a:r>
              <a:rPr lang="en-US" altLang="zh-CN" dirty="0" err="1">
                <a:solidFill>
                  <a:schemeClr val="tx1">
                    <a:lumMod val="65000"/>
                    <a:lumOff val="35000"/>
                  </a:schemeClr>
                </a:solidFill>
              </a:rPr>
              <a:t>tx</a:t>
            </a:r>
            <a:r>
              <a:rPr lang="en-US" altLang="zh-CN" dirty="0">
                <a:solidFill>
                  <a:schemeClr val="tx1">
                    <a:lumMod val="65000"/>
                    <a:lumOff val="35000"/>
                  </a:schemeClr>
                </a:solidFill>
              </a:rPr>
              <a:t>)</a:t>
            </a:r>
            <a:r>
              <a:rPr lang="zh-CN" altLang="en-US" dirty="0">
                <a:solidFill>
                  <a:schemeClr val="tx1">
                    <a:lumMod val="65000"/>
                    <a:lumOff val="35000"/>
                  </a:schemeClr>
                </a:solidFill>
              </a:rPr>
              <a:t>，那么每个正确的节点最终都会通过某个序列号接收到包含交易</a:t>
            </a:r>
            <a:r>
              <a:rPr lang="en-US" altLang="zh-CN" dirty="0" err="1">
                <a:solidFill>
                  <a:schemeClr val="tx1">
                    <a:lumMod val="65000"/>
                    <a:lumOff val="35000"/>
                  </a:schemeClr>
                </a:solidFill>
              </a:rPr>
              <a:t>tx</a:t>
            </a:r>
            <a:r>
              <a:rPr lang="zh-CN" altLang="en-US" dirty="0">
                <a:solidFill>
                  <a:schemeClr val="tx1">
                    <a:lumMod val="65000"/>
                    <a:lumOff val="35000"/>
                  </a:schemeClr>
                </a:solidFill>
              </a:rPr>
              <a:t>的区块</a:t>
            </a:r>
            <a:r>
              <a:rPr lang="en-US" altLang="zh-CN" dirty="0">
                <a:solidFill>
                  <a:schemeClr val="tx1">
                    <a:lumMod val="65000"/>
                    <a:lumOff val="35000"/>
                  </a:schemeClr>
                </a:solidFill>
              </a:rPr>
              <a:t>B</a:t>
            </a:r>
            <a:r>
              <a:rPr lang="zh-CN" altLang="en-US" dirty="0">
                <a:solidFill>
                  <a:schemeClr val="tx1">
                    <a:lumMod val="65000"/>
                    <a:lumOff val="35000"/>
                  </a:schemeClr>
                </a:solidFill>
              </a:rPr>
              <a:t>。 （附：在并行计算中，活性指并行系统的一些属性）</a:t>
            </a:r>
          </a:p>
          <a:p>
            <a:endParaRPr lang="zh-CN" altLang="en-US" dirty="0">
              <a:solidFill>
                <a:schemeClr val="tx1">
                  <a:lumMod val="65000"/>
                  <a:lumOff val="35000"/>
                </a:schemeClr>
              </a:solidFill>
            </a:endParaRPr>
          </a:p>
        </p:txBody>
      </p:sp>
    </p:spTree>
    <p:extLst>
      <p:ext uri="{BB962C8B-B14F-4D97-AF65-F5344CB8AC3E}">
        <p14:creationId xmlns:p14="http://schemas.microsoft.com/office/powerpoint/2010/main" val="3724723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a:spLocks/>
          </p:cNvSpPr>
          <p:nvPr/>
        </p:nvSpPr>
        <p:spPr bwMode="auto">
          <a:xfrm>
            <a:off x="2570280"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1" name="Freeform 5"/>
          <p:cNvSpPr>
            <a:spLocks/>
          </p:cNvSpPr>
          <p:nvPr/>
        </p:nvSpPr>
        <p:spPr bwMode="auto">
          <a:xfrm>
            <a:off x="904589" y="2216533"/>
            <a:ext cx="1486292" cy="131728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2" name="Freeform 5"/>
          <p:cNvSpPr>
            <a:spLocks/>
          </p:cNvSpPr>
          <p:nvPr/>
        </p:nvSpPr>
        <p:spPr bwMode="auto">
          <a:xfrm>
            <a:off x="1100398" y="2341569"/>
            <a:ext cx="1094670" cy="1067216"/>
          </a:xfrm>
          <a:prstGeom prst="ellipse">
            <a:avLst/>
          </a:prstGeom>
          <a:solidFill>
            <a:schemeClr val="bg1">
              <a:lumMod val="95000"/>
            </a:schemeClr>
          </a:solidFill>
          <a:ln w="50800">
            <a:noFill/>
          </a:ln>
          <a:effectLst>
            <a:outerShdw blurRad="101600" dist="50800" dir="2700000" algn="tl" rotWithShape="0">
              <a:schemeClr val="accent3">
                <a:lumMod val="50000"/>
                <a:alpha val="64000"/>
              </a:schemeClr>
            </a:outerShdw>
          </a:effectLst>
          <a:scene3d>
            <a:camera prst="orthographicFront"/>
            <a:lightRig rig="threePt" dir="t"/>
          </a:scene3d>
          <a:sp3d prstMaterial="softEdge">
            <a:bevelT w="63500" h="190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3" name="矩形 12"/>
          <p:cNvSpPr/>
          <p:nvPr/>
        </p:nvSpPr>
        <p:spPr>
          <a:xfrm>
            <a:off x="1153775" y="2795362"/>
            <a:ext cx="959237" cy="315471"/>
          </a:xfrm>
          <a:prstGeom prst="rect">
            <a:avLst/>
          </a:prstGeom>
        </p:spPr>
        <p:txBody>
          <a:bodyPr wrap="none" lIns="68580" tIns="34290" rIns="68580" bIns="34290">
            <a:spAutoFit/>
          </a:bodyPr>
          <a:lstStyle/>
          <a:p>
            <a:pPr algn="ctr"/>
            <a:r>
              <a:rPr lang="zh-CN" altLang="en-US" sz="1600" b="1" dirty="0">
                <a:solidFill>
                  <a:schemeClr val="tx1">
                    <a:lumMod val="65000"/>
                    <a:lumOff val="35000"/>
                  </a:schemeClr>
                </a:solidFill>
                <a:latin typeface="ITC Avant Garde Std Bk" panose="020B0502020202020204" pitchFamily="34" charset="0"/>
              </a:rPr>
              <a:t>验证阶段</a:t>
            </a:r>
            <a:endParaRPr lang="zh-CN" altLang="en-US" sz="300" b="1" dirty="0">
              <a:solidFill>
                <a:schemeClr val="tx1">
                  <a:lumMod val="65000"/>
                  <a:lumOff val="35000"/>
                </a:schemeClr>
              </a:solidFill>
              <a:latin typeface="ITC Avant Garde Std Bk" panose="020B0502020202020204" pitchFamily="34" charset="0"/>
            </a:endParaRPr>
          </a:p>
        </p:txBody>
      </p:sp>
      <p:grpSp>
        <p:nvGrpSpPr>
          <p:cNvPr id="14" name="组合 13"/>
          <p:cNvGrpSpPr/>
          <p:nvPr/>
        </p:nvGrpSpPr>
        <p:grpSpPr>
          <a:xfrm>
            <a:off x="1532258" y="2474655"/>
            <a:ext cx="230951" cy="229729"/>
            <a:chOff x="3856417" y="4248125"/>
            <a:chExt cx="409860" cy="407692"/>
          </a:xfrm>
          <a:solidFill>
            <a:schemeClr val="accent3"/>
          </a:solidFill>
        </p:grpSpPr>
        <p:sp>
          <p:nvSpPr>
            <p:cNvPr id="15" name="Freeform 187"/>
            <p:cNvSpPr>
              <a:spLocks/>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6" name="Freeform 188"/>
            <p:cNvSpPr>
              <a:spLocks/>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7"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8"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9"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0"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1"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22" name="组合 21"/>
          <p:cNvGrpSpPr/>
          <p:nvPr/>
        </p:nvGrpSpPr>
        <p:grpSpPr>
          <a:xfrm>
            <a:off x="3396917" y="1219553"/>
            <a:ext cx="4577272" cy="522222"/>
            <a:chOff x="8121872" y="2010009"/>
            <a:chExt cx="1739454" cy="1412819"/>
          </a:xfrm>
        </p:grpSpPr>
        <p:sp>
          <p:nvSpPr>
            <p:cNvPr id="23" name="圆角矩形 22"/>
            <p:cNvSpPr/>
            <p:nvPr/>
          </p:nvSpPr>
          <p:spPr>
            <a:xfrm>
              <a:off x="8121872" y="2010009"/>
              <a:ext cx="1739454" cy="1412819"/>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4" name="圆角矩形 23"/>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5" name="组合 24"/>
          <p:cNvGrpSpPr/>
          <p:nvPr/>
        </p:nvGrpSpPr>
        <p:grpSpPr>
          <a:xfrm>
            <a:off x="3396836" y="1880136"/>
            <a:ext cx="4577272" cy="522222"/>
            <a:chOff x="8121873" y="2010009"/>
            <a:chExt cx="1739454" cy="1412819"/>
          </a:xfrm>
        </p:grpSpPr>
        <p:sp>
          <p:nvSpPr>
            <p:cNvPr id="26" name="圆角矩形 25"/>
            <p:cNvSpPr/>
            <p:nvPr/>
          </p:nvSpPr>
          <p:spPr>
            <a:xfrm>
              <a:off x="8121873" y="2010009"/>
              <a:ext cx="1739454" cy="1412819"/>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7" name="圆角矩形 26"/>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8" name="组合 27"/>
          <p:cNvGrpSpPr/>
          <p:nvPr/>
        </p:nvGrpSpPr>
        <p:grpSpPr>
          <a:xfrm>
            <a:off x="3396836" y="2617699"/>
            <a:ext cx="4577272" cy="522222"/>
            <a:chOff x="8121873" y="2010009"/>
            <a:chExt cx="1739454" cy="1412819"/>
          </a:xfrm>
        </p:grpSpPr>
        <p:sp>
          <p:nvSpPr>
            <p:cNvPr id="29" name="圆角矩形 28"/>
            <p:cNvSpPr/>
            <p:nvPr/>
          </p:nvSpPr>
          <p:spPr>
            <a:xfrm>
              <a:off x="81218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0" name="圆角矩形 29"/>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1" name="组合 30"/>
          <p:cNvGrpSpPr/>
          <p:nvPr/>
        </p:nvGrpSpPr>
        <p:grpSpPr>
          <a:xfrm>
            <a:off x="3359215" y="3342768"/>
            <a:ext cx="4577272" cy="522222"/>
            <a:chOff x="8121873" y="2010009"/>
            <a:chExt cx="1739454" cy="1412819"/>
          </a:xfrm>
        </p:grpSpPr>
        <p:sp>
          <p:nvSpPr>
            <p:cNvPr id="32" name="圆角矩形 31"/>
            <p:cNvSpPr/>
            <p:nvPr/>
          </p:nvSpPr>
          <p:spPr>
            <a:xfrm>
              <a:off x="8121873" y="2010009"/>
              <a:ext cx="1739454" cy="1412819"/>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3" name="圆角矩形 32"/>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4" name="组合 33"/>
          <p:cNvGrpSpPr/>
          <p:nvPr/>
        </p:nvGrpSpPr>
        <p:grpSpPr>
          <a:xfrm>
            <a:off x="3396919" y="4029012"/>
            <a:ext cx="4577272" cy="522222"/>
            <a:chOff x="8121873" y="2010009"/>
            <a:chExt cx="1739454" cy="1412819"/>
          </a:xfrm>
        </p:grpSpPr>
        <p:sp>
          <p:nvSpPr>
            <p:cNvPr id="35" name="圆角矩形 34"/>
            <p:cNvSpPr/>
            <p:nvPr/>
          </p:nvSpPr>
          <p:spPr>
            <a:xfrm>
              <a:off x="8121873" y="2010009"/>
              <a:ext cx="1739454" cy="1412819"/>
            </a:xfrm>
            <a:prstGeom prst="roundRect">
              <a:avLst>
                <a:gd name="adj" fmla="val 0"/>
              </a:avLst>
            </a:prstGeom>
            <a:solidFill>
              <a:schemeClr val="accent5"/>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6" name="圆角矩形 35"/>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37" name="TextBox 36"/>
          <p:cNvSpPr txBox="1"/>
          <p:nvPr/>
        </p:nvSpPr>
        <p:spPr>
          <a:xfrm>
            <a:off x="3604120" y="1340083"/>
            <a:ext cx="3758504" cy="334451"/>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进行背书策略的评估。评估是所谓验证系统链码（</a:t>
            </a:r>
            <a:r>
              <a:rPr lang="en-US" altLang="zh-CN" sz="1400" dirty="0"/>
              <a:t>VSCC</a:t>
            </a:r>
            <a:r>
              <a:rPr lang="zh-CN" altLang="en-US" sz="1400" dirty="0"/>
              <a:t>）的任务。</a:t>
            </a:r>
          </a:p>
        </p:txBody>
      </p:sp>
      <p:sp>
        <p:nvSpPr>
          <p:cNvPr id="38" name="TextBox 37"/>
          <p:cNvSpPr txBox="1"/>
          <p:nvPr/>
        </p:nvSpPr>
        <p:spPr>
          <a:xfrm>
            <a:off x="3675004" y="2019095"/>
            <a:ext cx="3758504" cy="334451"/>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不满足背书条件，交易会被标记为非法并撤销它造成的所有改变</a:t>
            </a:r>
          </a:p>
        </p:txBody>
      </p:sp>
      <p:sp>
        <p:nvSpPr>
          <p:cNvPr id="39" name="TextBox 38"/>
          <p:cNvSpPr txBox="1"/>
          <p:nvPr/>
        </p:nvSpPr>
        <p:spPr>
          <a:xfrm>
            <a:off x="3686492" y="2665186"/>
            <a:ext cx="3758504"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00000"/>
              </a:lnSpc>
            </a:pPr>
            <a:r>
              <a:rPr lang="zh-CN" altLang="en-US" sz="1400" dirty="0"/>
              <a:t>线性执行读写争议判定。当版本号不匹配时，交易会被标记为非法并撤销它造成的所有改变</a:t>
            </a:r>
            <a:endParaRPr lang="en-US" altLang="zh-CN" sz="1400" dirty="0"/>
          </a:p>
        </p:txBody>
      </p:sp>
      <p:sp>
        <p:nvSpPr>
          <p:cNvPr id="40" name="TextBox 39"/>
          <p:cNvSpPr txBox="1"/>
          <p:nvPr/>
        </p:nvSpPr>
        <p:spPr>
          <a:xfrm>
            <a:off x="3686492" y="3394515"/>
            <a:ext cx="3758504"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nSpc>
                <a:spcPct val="100000"/>
              </a:lnSpc>
            </a:pPr>
            <a:r>
              <a:rPr lang="zh-CN" altLang="en-US" sz="1400" dirty="0"/>
              <a:t>以位掩码保存以上结果以证明交易有效并在有需要时帮助回滚账本状态</a:t>
            </a:r>
            <a:endParaRPr lang="en-US" altLang="zh-CN" sz="1400" dirty="0"/>
          </a:p>
        </p:txBody>
      </p:sp>
      <p:sp>
        <p:nvSpPr>
          <p:cNvPr id="41" name="TextBox 40"/>
          <p:cNvSpPr txBox="1"/>
          <p:nvPr/>
        </p:nvSpPr>
        <p:spPr>
          <a:xfrm>
            <a:off x="3686492" y="4164887"/>
            <a:ext cx="4089451"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更新账本状态，将区块写入本地数据库储存</a:t>
            </a:r>
          </a:p>
        </p:txBody>
      </p:sp>
    </p:spTree>
    <p:extLst>
      <p:ext uri="{BB962C8B-B14F-4D97-AF65-F5344CB8AC3E}">
        <p14:creationId xmlns:p14="http://schemas.microsoft.com/office/powerpoint/2010/main" val="3875007635"/>
      </p:ext>
    </p:extLst>
  </p:cSld>
  <p:clrMapOvr>
    <a:masterClrMapping/>
  </p:clrMapOvr>
  <mc:AlternateContent xmlns:mc="http://schemas.openxmlformats.org/markup-compatibility/2006">
    <mc:Choice xmlns:p14="http://schemas.microsoft.com/office/powerpoint/2010/main" Requires="p14">
      <p:transition spd="slow" p14:dur="1250">
        <p:blinds dir="vert"/>
      </p:transition>
    </mc:Choice>
    <mc:Fallback>
      <p:transition spd="slow">
        <p:blinds dir="vert"/>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50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14:presetBounceEnd="40000">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14:bounceEnd="40000">
                                          <p:cBhvr additive="base">
                                            <p:cTn id="40" dur="5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14:presetBounceEnd="40000">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14:bounceEnd="40000">
                                          <p:cBhvr additive="base">
                                            <p:cTn id="49" dur="500" fill="hold"/>
                                            <p:tgtEl>
                                              <p:spTgt spid="28"/>
                                            </p:tgtEl>
                                            <p:attrNameLst>
                                              <p:attrName>ppt_x</p:attrName>
                                            </p:attrNameLst>
                                          </p:cBhvr>
                                          <p:tavLst>
                                            <p:tav tm="0">
                                              <p:val>
                                                <p:strVal val="1+#ppt_w/2"/>
                                              </p:val>
                                            </p:tav>
                                            <p:tav tm="100000">
                                              <p:val>
                                                <p:strVal val="#ppt_x"/>
                                              </p:val>
                                            </p:tav>
                                          </p:tavLst>
                                        </p:anim>
                                        <p:anim calcmode="lin" valueType="num" p14:bounceEnd="40000">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14:presetBounceEnd="40000">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14:bounceEnd="40000">
                                          <p:cBhvr additive="base">
                                            <p:cTn id="58" dur="500" fill="hold"/>
                                            <p:tgtEl>
                                              <p:spTgt spid="31"/>
                                            </p:tgtEl>
                                            <p:attrNameLst>
                                              <p:attrName>ppt_x</p:attrName>
                                            </p:attrNameLst>
                                          </p:cBhvr>
                                          <p:tavLst>
                                            <p:tav tm="0">
                                              <p:val>
                                                <p:strVal val="1+#ppt_w/2"/>
                                              </p:val>
                                            </p:tav>
                                            <p:tav tm="100000">
                                              <p:val>
                                                <p:strVal val="#ppt_x"/>
                                              </p:val>
                                            </p:tav>
                                          </p:tavLst>
                                        </p:anim>
                                        <p:anim calcmode="lin" valueType="num" p14:bounceEnd="40000">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14:presetBounceEnd="40000">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14:bounceEnd="40000">
                                          <p:cBhvr additive="base">
                                            <p:cTn id="67" dur="500" fill="hold"/>
                                            <p:tgtEl>
                                              <p:spTgt spid="34"/>
                                            </p:tgtEl>
                                            <p:attrNameLst>
                                              <p:attrName>ppt_x</p:attrName>
                                            </p:attrNameLst>
                                          </p:cBhvr>
                                          <p:tavLst>
                                            <p:tav tm="0">
                                              <p:val>
                                                <p:strVal val="1+#ppt_w/2"/>
                                              </p:val>
                                            </p:tav>
                                            <p:tav tm="100000">
                                              <p:val>
                                                <p:strVal val="#ppt_x"/>
                                              </p:val>
                                            </p:tav>
                                          </p:tavLst>
                                        </p:anim>
                                        <p:anim calcmode="lin" valueType="num" p14:bounceEnd="40000">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fill="hold"/>
                                            <p:tgtEl>
                                              <p:spTgt spid="25"/>
                                            </p:tgtEl>
                                            <p:attrNameLst>
                                              <p:attrName>ppt_x</p:attrName>
                                            </p:attrNameLst>
                                          </p:cBhvr>
                                          <p:tavLst>
                                            <p:tav tm="0">
                                              <p:val>
                                                <p:strVal val="1+#ppt_w/2"/>
                                              </p:val>
                                            </p:tav>
                                            <p:tav tm="100000">
                                              <p:val>
                                                <p:strVal val="#ppt_x"/>
                                              </p:val>
                                            </p:tav>
                                          </p:tavLst>
                                        </p:anim>
                                        <p:anim calcmode="lin" valueType="num">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1+#ppt_w/2"/>
                                              </p:val>
                                            </p:tav>
                                            <p:tav tm="100000">
                                              <p:val>
                                                <p:strVal val="#ppt_x"/>
                                              </p:val>
                                            </p:tav>
                                          </p:tavLst>
                                        </p:anim>
                                        <p:anim calcmode="lin" valueType="num">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500" fill="hold"/>
                                            <p:tgtEl>
                                              <p:spTgt spid="31"/>
                                            </p:tgtEl>
                                            <p:attrNameLst>
                                              <p:attrName>ppt_x</p:attrName>
                                            </p:attrNameLst>
                                          </p:cBhvr>
                                          <p:tavLst>
                                            <p:tav tm="0">
                                              <p:val>
                                                <p:strVal val="1+#ppt_w/2"/>
                                              </p:val>
                                            </p:tav>
                                            <p:tav tm="100000">
                                              <p:val>
                                                <p:strVal val="#ppt_x"/>
                                              </p:val>
                                            </p:tav>
                                          </p:tavLst>
                                        </p:anim>
                                        <p:anim calcmode="lin" valueType="num">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500" fill="hold"/>
                                            <p:tgtEl>
                                              <p:spTgt spid="34"/>
                                            </p:tgtEl>
                                            <p:attrNameLst>
                                              <p:attrName>ppt_x</p:attrName>
                                            </p:attrNameLst>
                                          </p:cBhvr>
                                          <p:tavLst>
                                            <p:tav tm="0">
                                              <p:val>
                                                <p:strVal val="1+#ppt_w/2"/>
                                              </p:val>
                                            </p:tav>
                                            <p:tav tm="100000">
                                              <p:val>
                                                <p:strVal val="#ppt_x"/>
                                              </p:val>
                                            </p:tav>
                                          </p:tavLst>
                                        </p:anim>
                                        <p:anim calcmode="lin" valueType="num">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en-US" altLang="zh-CN" sz="2000" b="1" dirty="0">
                <a:solidFill>
                  <a:schemeClr val="tx1">
                    <a:lumMod val="65000"/>
                    <a:lumOff val="35000"/>
                  </a:schemeClr>
                </a:solidFill>
                <a:latin typeface="+mn-ea"/>
              </a:rPr>
              <a:t>MIX-Replication</a:t>
            </a:r>
          </a:p>
        </p:txBody>
      </p:sp>
      <p:grpSp>
        <p:nvGrpSpPr>
          <p:cNvPr id="3" name="组合 2"/>
          <p:cNvGrpSpPr/>
          <p:nvPr/>
        </p:nvGrpSpPr>
        <p:grpSpPr>
          <a:xfrm>
            <a:off x="4282532" y="1214126"/>
            <a:ext cx="565538" cy="3138523"/>
            <a:chOff x="5710045" y="1934627"/>
            <a:chExt cx="754051" cy="4184705"/>
          </a:xfrm>
        </p:grpSpPr>
        <p:grpSp>
          <p:nvGrpSpPr>
            <p:cNvPr id="4" name="组合 3"/>
            <p:cNvGrpSpPr/>
            <p:nvPr/>
          </p:nvGrpSpPr>
          <p:grpSpPr>
            <a:xfrm>
              <a:off x="5710045" y="1934627"/>
              <a:ext cx="754051" cy="4184705"/>
              <a:chOff x="5710045" y="1474252"/>
              <a:chExt cx="754051" cy="4184705"/>
            </a:xfrm>
          </p:grpSpPr>
          <p:sp>
            <p:nvSpPr>
              <p:cNvPr id="7" name="椭圆 6"/>
              <p:cNvSpPr/>
              <p:nvPr/>
            </p:nvSpPr>
            <p:spPr>
              <a:xfrm>
                <a:off x="5710045" y="3188385"/>
                <a:ext cx="754051" cy="754051"/>
              </a:xfrm>
              <a:prstGeom prst="ellipse">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cxnSp>
            <p:nvCxnSpPr>
              <p:cNvPr id="8" name="直接连接符 7"/>
              <p:cNvCxnSpPr/>
              <p:nvPr/>
            </p:nvCxnSpPr>
            <p:spPr>
              <a:xfrm flipV="1">
                <a:off x="6096000" y="1474252"/>
                <a:ext cx="0" cy="1713423"/>
              </a:xfrm>
              <a:prstGeom prst="line">
                <a:avLst/>
              </a:prstGeom>
              <a:ln w="12700">
                <a:solidFill>
                  <a:schemeClr val="tx1">
                    <a:lumMod val="65000"/>
                    <a:lumOff val="3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096000" y="3945538"/>
                <a:ext cx="0" cy="1713419"/>
              </a:xfrm>
              <a:prstGeom prst="line">
                <a:avLst/>
              </a:prstGeom>
              <a:ln w="12700">
                <a:solidFill>
                  <a:schemeClr val="tx1">
                    <a:lumMod val="65000"/>
                    <a:lumOff val="3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6" name="文本框 5"/>
            <p:cNvSpPr txBox="1"/>
            <p:nvPr/>
          </p:nvSpPr>
          <p:spPr bwMode="auto">
            <a:xfrm>
              <a:off x="5792884" y="3826669"/>
              <a:ext cx="606066" cy="451405"/>
            </a:xfrm>
            <a:prstGeom prst="rect">
              <a:avLst/>
            </a:prstGeom>
            <a:noFill/>
          </p:spPr>
          <p:txBody>
            <a:bodyPr wrap="square">
              <a:spAutoFit/>
            </a:bodyPr>
            <a:lstStyle/>
            <a:p>
              <a:pPr algn="ctr">
                <a:defRPr/>
              </a:pPr>
              <a:r>
                <a:rPr lang="en-US" altLang="zh-CN" sz="1600" dirty="0">
                  <a:solidFill>
                    <a:schemeClr val="tx1">
                      <a:lumMod val="65000"/>
                      <a:lumOff val="35000"/>
                    </a:schemeClr>
                  </a:solidFill>
                  <a:latin typeface="+mn-ea"/>
                </a:rPr>
                <a:t>VS</a:t>
              </a:r>
              <a:endParaRPr lang="zh-CN" altLang="en-US" sz="1600" dirty="0">
                <a:solidFill>
                  <a:schemeClr val="tx1">
                    <a:lumMod val="65000"/>
                    <a:lumOff val="35000"/>
                  </a:schemeClr>
                </a:solidFill>
                <a:latin typeface="+mn-ea"/>
              </a:endParaRPr>
            </a:p>
          </p:txBody>
        </p:sp>
      </p:grpSp>
      <p:sp>
        <p:nvSpPr>
          <p:cNvPr id="11" name="文本框 7"/>
          <p:cNvSpPr txBox="1"/>
          <p:nvPr/>
        </p:nvSpPr>
        <p:spPr>
          <a:xfrm>
            <a:off x="1269625" y="2867071"/>
            <a:ext cx="2736833" cy="823302"/>
          </a:xfrm>
          <a:prstGeom prst="rect">
            <a:avLst/>
          </a:prstGeom>
          <a:noFill/>
        </p:spPr>
        <p:txBody>
          <a:bodyPr wrap="square" lIns="68580" tIns="34290" rIns="68580" bIns="34290" rtlCol="0">
            <a:spAutoFit/>
          </a:bodyPr>
          <a:lstStyle/>
          <a:p>
            <a:r>
              <a:rPr lang="en-US" altLang="zh-CN" dirty="0">
                <a:solidFill>
                  <a:schemeClr val="tx1">
                    <a:lumMod val="65000"/>
                    <a:lumOff val="35000"/>
                  </a:schemeClr>
                </a:solidFill>
              </a:rPr>
              <a:t>Fabric</a:t>
            </a:r>
            <a:r>
              <a:rPr lang="zh-CN" altLang="en-US" dirty="0">
                <a:solidFill>
                  <a:schemeClr val="tx1">
                    <a:lumMod val="65000"/>
                    <a:lumOff val="35000"/>
                  </a:schemeClr>
                </a:solidFill>
              </a:rPr>
              <a:t>根据交易背书来判断是否满足指定应用的背书策略。通过原子广播更新账本</a:t>
            </a:r>
          </a:p>
          <a:p>
            <a:endParaRPr lang="zh-CN" altLang="en-US" sz="700" dirty="0">
              <a:solidFill>
                <a:schemeClr val="tx1">
                  <a:lumMod val="65000"/>
                  <a:lumOff val="35000"/>
                </a:schemeClr>
              </a:solidFill>
              <a:latin typeface="+mn-ea"/>
            </a:endParaRPr>
          </a:p>
        </p:txBody>
      </p:sp>
      <p:graphicFrame>
        <p:nvGraphicFramePr>
          <p:cNvPr id="12" name="图表 11"/>
          <p:cNvGraphicFramePr/>
          <p:nvPr>
            <p:extLst>
              <p:ext uri="{D42A27DB-BD31-4B8C-83A1-F6EECF244321}">
                <p14:modId xmlns:p14="http://schemas.microsoft.com/office/powerpoint/2010/main" val="1459788047"/>
              </p:ext>
            </p:extLst>
          </p:nvPr>
        </p:nvGraphicFramePr>
        <p:xfrm>
          <a:off x="5170430" y="2842437"/>
          <a:ext cx="2860792" cy="1543827"/>
        </p:xfrm>
        <a:graphic>
          <a:graphicData uri="http://schemas.openxmlformats.org/drawingml/2006/chart">
            <c:chart xmlns:c="http://schemas.openxmlformats.org/drawingml/2006/chart" xmlns:r="http://schemas.openxmlformats.org/officeDocument/2006/relationships" r:id="rId2"/>
          </a:graphicData>
        </a:graphic>
      </p:graphicFrame>
      <p:sp>
        <p:nvSpPr>
          <p:cNvPr id="13" name="文本框 12"/>
          <p:cNvSpPr txBox="1"/>
          <p:nvPr/>
        </p:nvSpPr>
        <p:spPr>
          <a:xfrm>
            <a:off x="5327276" y="2867071"/>
            <a:ext cx="2760558" cy="1038746"/>
          </a:xfrm>
          <a:prstGeom prst="rect">
            <a:avLst/>
          </a:prstGeom>
          <a:noFill/>
        </p:spPr>
        <p:txBody>
          <a:bodyPr wrap="square" lIns="68580" tIns="34290" rIns="68580" bIns="34290" rtlCol="0">
            <a:spAutoFit/>
          </a:bodyPr>
          <a:lstStyle/>
          <a:p>
            <a:r>
              <a:rPr lang="zh-CN" altLang="en-US" dirty="0">
                <a:solidFill>
                  <a:schemeClr val="tx1">
                    <a:lumMod val="65000"/>
                    <a:lumOff val="35000"/>
                  </a:schemeClr>
                </a:solidFill>
              </a:rPr>
              <a:t>交易只会在一部分节点中执。背书策略将指定哪些或多少节点需要对这个智能合约的正确执行进行担保</a:t>
            </a:r>
          </a:p>
          <a:p>
            <a:endParaRPr lang="zh-CN" altLang="en-US" sz="700" dirty="0">
              <a:solidFill>
                <a:schemeClr val="tx1">
                  <a:lumMod val="65000"/>
                  <a:lumOff val="35000"/>
                </a:schemeClr>
              </a:solidFill>
              <a:latin typeface="+mn-ea"/>
            </a:endParaRPr>
          </a:p>
        </p:txBody>
      </p:sp>
      <p:grpSp>
        <p:nvGrpSpPr>
          <p:cNvPr id="14" name="组合 13"/>
          <p:cNvGrpSpPr/>
          <p:nvPr/>
        </p:nvGrpSpPr>
        <p:grpSpPr>
          <a:xfrm>
            <a:off x="1202186" y="1333664"/>
            <a:ext cx="2681981" cy="1022583"/>
            <a:chOff x="2330673" y="2010009"/>
            <a:chExt cx="1739454" cy="1412819"/>
          </a:xfrm>
        </p:grpSpPr>
        <p:sp>
          <p:nvSpPr>
            <p:cNvPr id="15" name="圆角矩形 14"/>
            <p:cNvSpPr/>
            <p:nvPr/>
          </p:nvSpPr>
          <p:spPr>
            <a:xfrm>
              <a:off x="2330673" y="2010009"/>
              <a:ext cx="1739454" cy="1412819"/>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6" name="圆角矩形 15"/>
            <p:cNvSpPr/>
            <p:nvPr/>
          </p:nvSpPr>
          <p:spPr>
            <a:xfrm>
              <a:off x="2385774" y="2120873"/>
              <a:ext cx="1629239" cy="1191084"/>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17" name="组合 16"/>
          <p:cNvGrpSpPr/>
          <p:nvPr/>
        </p:nvGrpSpPr>
        <p:grpSpPr>
          <a:xfrm>
            <a:off x="5259835" y="1333664"/>
            <a:ext cx="2681981" cy="1022583"/>
            <a:chOff x="2330673" y="2010009"/>
            <a:chExt cx="1739454" cy="1412819"/>
          </a:xfrm>
        </p:grpSpPr>
        <p:sp>
          <p:nvSpPr>
            <p:cNvPr id="18" name="圆角矩形 17"/>
            <p:cNvSpPr/>
            <p:nvPr/>
          </p:nvSpPr>
          <p:spPr>
            <a:xfrm>
              <a:off x="23306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9" name="圆角矩形 18"/>
            <p:cNvSpPr/>
            <p:nvPr/>
          </p:nvSpPr>
          <p:spPr>
            <a:xfrm>
              <a:off x="2385774" y="2120873"/>
              <a:ext cx="1629239" cy="1191084"/>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0" name="组合 19"/>
          <p:cNvGrpSpPr/>
          <p:nvPr/>
        </p:nvGrpSpPr>
        <p:grpSpPr>
          <a:xfrm>
            <a:off x="1363148" y="1479069"/>
            <a:ext cx="2376604" cy="623465"/>
            <a:chOff x="7183564" y="3740342"/>
            <a:chExt cx="3168805" cy="831289"/>
          </a:xfrm>
        </p:grpSpPr>
        <p:sp>
          <p:nvSpPr>
            <p:cNvPr id="21" name="文本框 27"/>
            <p:cNvSpPr txBox="1"/>
            <p:nvPr/>
          </p:nvSpPr>
          <p:spPr bwMode="auto">
            <a:xfrm>
              <a:off x="7183565" y="4079187"/>
              <a:ext cx="3168804" cy="492444"/>
            </a:xfrm>
            <a:prstGeom prst="rect">
              <a:avLst/>
            </a:prstGeom>
            <a:noFill/>
          </p:spPr>
          <p:txBody>
            <a:bodyPr wrap="square">
              <a:spAutoFit/>
            </a:bodyPr>
            <a:lstStyle/>
            <a:p>
              <a:pPr>
                <a:defRPr/>
              </a:pPr>
              <a:r>
                <a:rPr lang="zh-CN" altLang="en-US" sz="1800" b="1" dirty="0">
                  <a:solidFill>
                    <a:schemeClr val="tx1">
                      <a:lumMod val="65000"/>
                      <a:lumOff val="35000"/>
                    </a:schemeClr>
                  </a:solidFill>
                  <a:latin typeface="微软雅黑" pitchFamily="34" charset="-122"/>
                  <a:ea typeface="微软雅黑" pitchFamily="34" charset="-122"/>
                </a:rPr>
                <a:t>主动复制</a:t>
              </a:r>
              <a:endParaRPr lang="zh-CN" altLang="en-US" sz="1800" b="1" spc="75" dirty="0">
                <a:solidFill>
                  <a:schemeClr val="tx1">
                    <a:lumMod val="65000"/>
                    <a:lumOff val="35000"/>
                  </a:schemeClr>
                </a:solidFill>
                <a:latin typeface="+mn-ea"/>
              </a:endParaRPr>
            </a:p>
          </p:txBody>
        </p:sp>
        <p:sp>
          <p:nvSpPr>
            <p:cNvPr id="22" name="文本框 28"/>
            <p:cNvSpPr txBox="1"/>
            <p:nvPr/>
          </p:nvSpPr>
          <p:spPr bwMode="auto">
            <a:xfrm>
              <a:off x="7183564" y="3740342"/>
              <a:ext cx="2775734" cy="410370"/>
            </a:xfrm>
            <a:prstGeom prst="rect">
              <a:avLst/>
            </a:prstGeom>
            <a:noFill/>
          </p:spPr>
          <p:txBody>
            <a:bodyPr wrap="square">
              <a:spAutoFit/>
            </a:bodyPr>
            <a:lstStyle/>
            <a:p>
              <a:pPr>
                <a:defRPr/>
              </a:pPr>
              <a:r>
                <a:rPr lang="en-US" altLang="zh-CN" b="1" spc="75" dirty="0">
                  <a:solidFill>
                    <a:schemeClr val="tx1">
                      <a:lumMod val="65000"/>
                      <a:lumOff val="35000"/>
                    </a:schemeClr>
                  </a:solidFill>
                  <a:latin typeface="+mn-ea"/>
                </a:rPr>
                <a:t>Active Replication</a:t>
              </a:r>
              <a:endParaRPr lang="zh-CN" altLang="en-US" b="1" spc="75" dirty="0">
                <a:solidFill>
                  <a:schemeClr val="tx1">
                    <a:lumMod val="65000"/>
                    <a:lumOff val="35000"/>
                  </a:schemeClr>
                </a:solidFill>
                <a:latin typeface="+mn-ea"/>
              </a:endParaRPr>
            </a:p>
          </p:txBody>
        </p:sp>
      </p:grpSp>
      <p:grpSp>
        <p:nvGrpSpPr>
          <p:cNvPr id="23" name="组合 22"/>
          <p:cNvGrpSpPr/>
          <p:nvPr/>
        </p:nvGrpSpPr>
        <p:grpSpPr>
          <a:xfrm>
            <a:off x="5412513" y="1479063"/>
            <a:ext cx="2376603" cy="623466"/>
            <a:chOff x="7183565" y="3740342"/>
            <a:chExt cx="3168804" cy="831292"/>
          </a:xfrm>
        </p:grpSpPr>
        <p:sp>
          <p:nvSpPr>
            <p:cNvPr id="24" name="文本框 31"/>
            <p:cNvSpPr txBox="1"/>
            <p:nvPr/>
          </p:nvSpPr>
          <p:spPr bwMode="auto">
            <a:xfrm>
              <a:off x="7183565" y="4079189"/>
              <a:ext cx="3168804" cy="492445"/>
            </a:xfrm>
            <a:prstGeom prst="rect">
              <a:avLst/>
            </a:prstGeom>
            <a:noFill/>
          </p:spPr>
          <p:txBody>
            <a:bodyPr wrap="square">
              <a:spAutoFit/>
            </a:bodyPr>
            <a:lstStyle/>
            <a:p>
              <a:pPr>
                <a:defRPr/>
              </a:pPr>
              <a:r>
                <a:rPr lang="zh-CN" altLang="en-US" sz="1800" b="1" dirty="0">
                  <a:solidFill>
                    <a:schemeClr val="tx1">
                      <a:lumMod val="65000"/>
                      <a:lumOff val="35000"/>
                    </a:schemeClr>
                  </a:solidFill>
                  <a:latin typeface="微软雅黑" pitchFamily="34" charset="-122"/>
                  <a:ea typeface="微软雅黑" pitchFamily="34" charset="-122"/>
                </a:rPr>
                <a:t>被动复制</a:t>
              </a:r>
              <a:endParaRPr lang="zh-CN" altLang="en-US" sz="1800" b="1" spc="75" dirty="0">
                <a:solidFill>
                  <a:schemeClr val="tx1">
                    <a:lumMod val="65000"/>
                    <a:lumOff val="35000"/>
                  </a:schemeClr>
                </a:solidFill>
                <a:latin typeface="+mn-ea"/>
              </a:endParaRPr>
            </a:p>
          </p:txBody>
        </p:sp>
        <p:sp>
          <p:nvSpPr>
            <p:cNvPr id="25" name="文本框 32"/>
            <p:cNvSpPr txBox="1"/>
            <p:nvPr/>
          </p:nvSpPr>
          <p:spPr bwMode="auto">
            <a:xfrm>
              <a:off x="7183565" y="3740342"/>
              <a:ext cx="2924413" cy="410371"/>
            </a:xfrm>
            <a:prstGeom prst="rect">
              <a:avLst/>
            </a:prstGeom>
            <a:noFill/>
          </p:spPr>
          <p:txBody>
            <a:bodyPr wrap="square">
              <a:spAutoFit/>
            </a:bodyPr>
            <a:lstStyle/>
            <a:p>
              <a:pPr>
                <a:defRPr/>
              </a:pPr>
              <a:r>
                <a:rPr lang="en-US" altLang="zh-CN" b="1" spc="75" dirty="0">
                  <a:solidFill>
                    <a:schemeClr val="tx1">
                      <a:lumMod val="65000"/>
                      <a:lumOff val="35000"/>
                    </a:schemeClr>
                  </a:solidFill>
                  <a:latin typeface="+mn-ea"/>
                </a:rPr>
                <a:t>Passive Replication</a:t>
              </a:r>
              <a:endParaRPr lang="zh-CN" altLang="en-US" b="1" spc="75" dirty="0">
                <a:solidFill>
                  <a:schemeClr val="tx1">
                    <a:lumMod val="65000"/>
                    <a:lumOff val="35000"/>
                  </a:schemeClr>
                </a:solidFill>
                <a:latin typeface="+mn-ea"/>
              </a:endParaRPr>
            </a:p>
          </p:txBody>
        </p:sp>
      </p:grpSp>
    </p:spTree>
    <p:extLst>
      <p:ext uri="{BB962C8B-B14F-4D97-AF65-F5344CB8AC3E}">
        <p14:creationId xmlns:p14="http://schemas.microsoft.com/office/powerpoint/2010/main" val="1418343520"/>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Horizontal)">
                                          <p:cBhvr>
                                            <p:cTn id="7" dur="500"/>
                                            <p:tgtEl>
                                              <p:spTgt spid="3"/>
                                            </p:tgtEl>
                                          </p:cBhvr>
                                        </p:animEffect>
                                      </p:childTnLst>
                                    </p:cTn>
                                  </p:par>
                                </p:childTnLst>
                              </p:cTn>
                            </p:par>
                            <p:par>
                              <p:cTn id="8" fill="hold">
                                <p:stCondLst>
                                  <p:cond delay="500"/>
                                </p:stCondLst>
                                <p:childTnLst>
                                  <p:par>
                                    <p:cTn id="9" presetID="2" presetClass="entr" presetSubtype="4" accel="60000" fill="hold" nodeType="afterEffect" p14:presetBounceEnd="40000">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14:bounceEnd="40000">
                                          <p:cBhvr additive="base">
                                            <p:cTn id="11" dur="50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accel="60000" fill="hold" nodeType="withEffect" p14:presetBounceEnd="40000">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14:bounceEnd="40000">
                                          <p:cBhvr additive="base">
                                            <p:cTn id="15" dur="50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6" dur="500" fill="hold"/>
                                            <p:tgtEl>
                                              <p:spTgt spid="17"/>
                                            </p:tgtEl>
                                            <p:attrNameLst>
                                              <p:attrName>ppt_y</p:attrName>
                                            </p:attrNameLst>
                                          </p:cBhvr>
                                          <p:tavLst>
                                            <p:tav tm="0">
                                              <p:val>
                                                <p:strVal val="1+#ppt_h/2"/>
                                              </p:val>
                                            </p:tav>
                                            <p:tav tm="100000">
                                              <p:val>
                                                <p:strVal val="#ppt_y"/>
                                              </p:val>
                                            </p:tav>
                                          </p:tavLst>
                                        </p:anim>
                                      </p:childTnLst>
                                    </p:cTn>
                                  </p:par>
                                </p:childTnLst>
                              </p:cTn>
                            </p:par>
                            <p:par>
                              <p:cTn id="17" fill="hold">
                                <p:stCondLst>
                                  <p:cond delay="1200"/>
                                </p:stCondLst>
                                <p:childTnLst>
                                  <p:par>
                                    <p:cTn id="18" presetID="16" presetClass="entr" presetSubtype="37"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barn(outVertical)">
                                          <p:cBhvr>
                                            <p:cTn id="20" dur="500"/>
                                            <p:tgtEl>
                                              <p:spTgt spid="20"/>
                                            </p:tgtEl>
                                          </p:cBhvr>
                                        </p:animEffect>
                                      </p:childTnLst>
                                    </p:cTn>
                                  </p:par>
                                  <p:par>
                                    <p:cTn id="21" presetID="16" presetClass="entr" presetSubtype="37"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barn(outVertical)">
                                          <p:cBhvr>
                                            <p:cTn id="23" dur="500"/>
                                            <p:tgtEl>
                                              <p:spTgt spid="23"/>
                                            </p:tgtEl>
                                          </p:cBhvr>
                                        </p:animEffect>
                                      </p:childTnLst>
                                    </p:cTn>
                                  </p:par>
                                </p:childTnLst>
                              </p:cTn>
                            </p:par>
                            <p:par>
                              <p:cTn id="24" fill="hold">
                                <p:stCondLst>
                                  <p:cond delay="1700"/>
                                </p:stCondLst>
                                <p:childTnLst>
                                  <p:par>
                                    <p:cTn id="25" presetID="53" presetClass="entr" presetSubtype="16"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childTnLst>
                              </p:cTn>
                            </p:par>
                            <p:par>
                              <p:cTn id="30" fill="hold">
                                <p:stCondLst>
                                  <p:cond delay="2200"/>
                                </p:stCondLst>
                                <p:childTnLst>
                                  <p:par>
                                    <p:cTn id="31" presetID="22" presetClass="entr" presetSubtype="4" fill="hold" grpId="0" nodeType="afterEffect">
                                      <p:stCondLst>
                                        <p:cond delay="0"/>
                                      </p:stCondLst>
                                      <p:childTnLst>
                                        <p:set>
                                          <p:cBhvr>
                                            <p:cTn id="32" dur="1" fill="hold">
                                              <p:stCondLst>
                                                <p:cond delay="0"/>
                                              </p:stCondLst>
                                            </p:cTn>
                                            <p:tgtEl>
                                              <p:spTgt spid="12">
                                                <p:graphicEl>
                                                  <a:chart seriesIdx="-3" categoryIdx="-3" bldStep="gridLegend"/>
                                                </p:graphicEl>
                                              </p:spTgt>
                                            </p:tgtEl>
                                            <p:attrNameLst>
                                              <p:attrName>style.visibility</p:attrName>
                                            </p:attrNameLst>
                                          </p:cBhvr>
                                          <p:to>
                                            <p:strVal val="visible"/>
                                          </p:to>
                                        </p:set>
                                        <p:animEffect transition="in" filter="wipe(down)">
                                          <p:cBhvr>
                                            <p:cTn id="33" dur="500"/>
                                            <p:tgtEl>
                                              <p:spTgt spid="12">
                                                <p:graphicEl>
                                                  <a:chart seriesIdx="-3" categoryIdx="-3" bldStep="gridLegend"/>
                                                </p:graphicEl>
                                              </p:spTgt>
                                            </p:tgtEl>
                                          </p:cBhvr>
                                        </p:animEffect>
                                      </p:childTnLst>
                                    </p:cTn>
                                  </p:par>
                                </p:childTnLst>
                              </p:cTn>
                            </p:par>
                            <p:par>
                              <p:cTn id="34" fill="hold">
                                <p:stCondLst>
                                  <p:cond delay="2700"/>
                                </p:stCondLst>
                                <p:childTnLst>
                                  <p:par>
                                    <p:cTn id="35" presetID="53" presetClass="entr" presetSubtype="16"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Graphic spid="12" grpId="0">
            <p:bldSub>
              <a:bldChart bld="series"/>
            </p:bldSub>
          </p:bldGraphic>
          <p:bldP spid="1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Horizontal)">
                                          <p:cBhvr>
                                            <p:cTn id="7" dur="500"/>
                                            <p:tgtEl>
                                              <p:spTgt spid="3"/>
                                            </p:tgtEl>
                                          </p:cBhvr>
                                        </p:animEffect>
                                      </p:childTnLst>
                                    </p:cTn>
                                  </p:par>
                                </p:childTnLst>
                              </p:cTn>
                            </p:par>
                            <p:par>
                              <p:cTn id="8" fill="hold">
                                <p:stCondLst>
                                  <p:cond delay="500"/>
                                </p:stCondLst>
                                <p:childTnLst>
                                  <p:par>
                                    <p:cTn id="9" presetID="2" presetClass="entr" presetSubtype="4" accel="6000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accel="60000"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childTnLst>
                              </p:cTn>
                            </p:par>
                            <p:par>
                              <p:cTn id="17" fill="hold">
                                <p:stCondLst>
                                  <p:cond delay="1200"/>
                                </p:stCondLst>
                                <p:childTnLst>
                                  <p:par>
                                    <p:cTn id="18" presetID="16" presetClass="entr" presetSubtype="37"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barn(outVertical)">
                                          <p:cBhvr>
                                            <p:cTn id="20" dur="500"/>
                                            <p:tgtEl>
                                              <p:spTgt spid="20"/>
                                            </p:tgtEl>
                                          </p:cBhvr>
                                        </p:animEffect>
                                      </p:childTnLst>
                                    </p:cTn>
                                  </p:par>
                                  <p:par>
                                    <p:cTn id="21" presetID="16" presetClass="entr" presetSubtype="37"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barn(outVertical)">
                                          <p:cBhvr>
                                            <p:cTn id="23" dur="500"/>
                                            <p:tgtEl>
                                              <p:spTgt spid="23"/>
                                            </p:tgtEl>
                                          </p:cBhvr>
                                        </p:animEffect>
                                      </p:childTnLst>
                                    </p:cTn>
                                  </p:par>
                                </p:childTnLst>
                              </p:cTn>
                            </p:par>
                            <p:par>
                              <p:cTn id="24" fill="hold">
                                <p:stCondLst>
                                  <p:cond delay="1700"/>
                                </p:stCondLst>
                                <p:childTnLst>
                                  <p:par>
                                    <p:cTn id="25" presetID="53" presetClass="entr" presetSubtype="16"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childTnLst>
                              </p:cTn>
                            </p:par>
                            <p:par>
                              <p:cTn id="30" fill="hold">
                                <p:stCondLst>
                                  <p:cond delay="2200"/>
                                </p:stCondLst>
                                <p:childTnLst>
                                  <p:par>
                                    <p:cTn id="31" presetID="22" presetClass="entr" presetSubtype="4" fill="hold" grpId="0" nodeType="afterEffect">
                                      <p:stCondLst>
                                        <p:cond delay="0"/>
                                      </p:stCondLst>
                                      <p:childTnLst>
                                        <p:set>
                                          <p:cBhvr>
                                            <p:cTn id="32" dur="1" fill="hold">
                                              <p:stCondLst>
                                                <p:cond delay="0"/>
                                              </p:stCondLst>
                                            </p:cTn>
                                            <p:tgtEl>
                                              <p:spTgt spid="12">
                                                <p:graphicEl>
                                                  <a:chart seriesIdx="-3" categoryIdx="-3" bldStep="gridLegend"/>
                                                </p:graphicEl>
                                              </p:spTgt>
                                            </p:tgtEl>
                                            <p:attrNameLst>
                                              <p:attrName>style.visibility</p:attrName>
                                            </p:attrNameLst>
                                          </p:cBhvr>
                                          <p:to>
                                            <p:strVal val="visible"/>
                                          </p:to>
                                        </p:set>
                                        <p:animEffect transition="in" filter="wipe(down)">
                                          <p:cBhvr>
                                            <p:cTn id="33" dur="500"/>
                                            <p:tgtEl>
                                              <p:spTgt spid="12">
                                                <p:graphicEl>
                                                  <a:chart seriesIdx="-3" categoryIdx="-3" bldStep="gridLegend"/>
                                                </p:graphicEl>
                                              </p:spTgt>
                                            </p:tgtEl>
                                          </p:cBhvr>
                                        </p:animEffect>
                                      </p:childTnLst>
                                    </p:cTn>
                                  </p:par>
                                </p:childTnLst>
                              </p:cTn>
                            </p:par>
                            <p:par>
                              <p:cTn id="34" fill="hold">
                                <p:stCondLst>
                                  <p:cond delay="2700"/>
                                </p:stCondLst>
                                <p:childTnLst>
                                  <p:par>
                                    <p:cTn id="35" presetID="53" presetClass="entr" presetSubtype="16"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Graphic spid="12" grpId="0">
            <p:bldSub>
              <a:bldChart bld="series"/>
            </p:bldSub>
          </p:bldGraphic>
          <p:bldP spid="13"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45002" y="1249593"/>
            <a:ext cx="1788430" cy="1788430"/>
            <a:chOff x="4240335" y="3008435"/>
            <a:chExt cx="3711332" cy="3711332"/>
          </a:xfrm>
        </p:grpSpPr>
        <p:sp>
          <p:nvSpPr>
            <p:cNvPr id="3" name="椭圆 2"/>
            <p:cNvSpPr/>
            <p:nvPr/>
          </p:nvSpPr>
          <p:spPr>
            <a:xfrm>
              <a:off x="4240335" y="3008435"/>
              <a:ext cx="3711332" cy="3711332"/>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4" name="组合 3"/>
            <p:cNvGrpSpPr/>
            <p:nvPr/>
          </p:nvGrpSpPr>
          <p:grpSpPr>
            <a:xfrm>
              <a:off x="4710169" y="3478269"/>
              <a:ext cx="2771663" cy="2771663"/>
              <a:chOff x="2193191" y="1899415"/>
              <a:chExt cx="2421376" cy="2421376"/>
            </a:xfrm>
            <a:effectLst/>
          </p:grpSpPr>
          <p:sp>
            <p:nvSpPr>
              <p:cNvPr id="5" name="椭圆 4"/>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椭圆 5"/>
              <p:cNvSpPr/>
              <p:nvPr/>
            </p:nvSpPr>
            <p:spPr>
              <a:xfrm>
                <a:off x="2345502" y="2051726"/>
                <a:ext cx="2116756" cy="2116756"/>
              </a:xfrm>
              <a:prstGeom prst="ellipse">
                <a:avLst/>
              </a:prstGeom>
              <a:solidFill>
                <a:schemeClr val="bg1">
                  <a:lumMod val="95000"/>
                </a:schemeClr>
              </a:solidFill>
              <a:ln w="50800">
                <a:noFill/>
              </a:ln>
              <a:effectLst>
                <a:outerShdw blurRad="152400" dist="635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sp>
        <p:nvSpPr>
          <p:cNvPr id="24" name="任意多边形 23"/>
          <p:cNvSpPr/>
          <p:nvPr/>
        </p:nvSpPr>
        <p:spPr>
          <a:xfrm>
            <a:off x="-89126" y="-428965"/>
            <a:ext cx="2128342" cy="6001429"/>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37789" h="8001905">
                <a:moveTo>
                  <a:pt x="0" y="0"/>
                </a:moveTo>
                <a:lnTo>
                  <a:pt x="2837788" y="0"/>
                </a:lnTo>
                <a:lnTo>
                  <a:pt x="2837788" y="1968500"/>
                </a:lnTo>
                <a:lnTo>
                  <a:pt x="2837789" y="1968500"/>
                </a:lnTo>
                <a:lnTo>
                  <a:pt x="2837789" y="2363879"/>
                </a:lnTo>
                <a:lnTo>
                  <a:pt x="2618085" y="2386026"/>
                </a:lnTo>
                <a:cubicBezTo>
                  <a:pt x="2121320" y="2487680"/>
                  <a:pt x="1747634" y="2927218"/>
                  <a:pt x="1747634" y="3454034"/>
                </a:cubicBezTo>
                <a:cubicBezTo>
                  <a:pt x="1747634" y="3980852"/>
                  <a:pt x="2121320" y="4420389"/>
                  <a:pt x="2618085" y="4522042"/>
                </a:cubicBezTo>
                <a:lnTo>
                  <a:pt x="2837789" y="4544190"/>
                </a:lnTo>
                <a:lnTo>
                  <a:pt x="2837789" y="6858000"/>
                </a:lnTo>
                <a:lnTo>
                  <a:pt x="2837788" y="6858000"/>
                </a:lnTo>
                <a:lnTo>
                  <a:pt x="2837788" y="8001905"/>
                </a:lnTo>
                <a:lnTo>
                  <a:pt x="0" y="8001905"/>
                </a:lnTo>
                <a:lnTo>
                  <a:pt x="0" y="6858000"/>
                </a:lnTo>
                <a:lnTo>
                  <a:pt x="0" y="6376305"/>
                </a:lnTo>
                <a:lnTo>
                  <a:pt x="0" y="2133600"/>
                </a:lnTo>
                <a:lnTo>
                  <a:pt x="0" y="1968500"/>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4" name="圆角矩形 13"/>
          <p:cNvSpPr/>
          <p:nvPr/>
        </p:nvSpPr>
        <p:spPr>
          <a:xfrm>
            <a:off x="3001095" y="3284307"/>
            <a:ext cx="5128673" cy="3216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endParaRPr lang="zh-CN" altLang="en-US">
              <a:solidFill>
                <a:srgbClr val="FFFFFF"/>
              </a:solidFill>
              <a:latin typeface="Calibri"/>
              <a:ea typeface="宋体" panose="02010600030101010101" pitchFamily="2" charset="-122"/>
            </a:endParaRPr>
          </a:p>
        </p:txBody>
      </p:sp>
      <p:sp>
        <p:nvSpPr>
          <p:cNvPr id="16" name="文本框 15"/>
          <p:cNvSpPr txBox="1"/>
          <p:nvPr/>
        </p:nvSpPr>
        <p:spPr>
          <a:xfrm>
            <a:off x="2891915" y="1569133"/>
            <a:ext cx="3603777" cy="1177245"/>
          </a:xfrm>
          <a:prstGeom prst="rect">
            <a:avLst/>
          </a:prstGeom>
          <a:noFill/>
        </p:spPr>
        <p:txBody>
          <a:bodyPr wrap="square" lIns="68580" tIns="34290" rIns="68580" bIns="34290" rtlCol="0">
            <a:spAutoFit/>
          </a:bodyPr>
          <a:lstStyle/>
          <a:p>
            <a:r>
              <a:rPr lang="en-US" altLang="zh-CN" sz="7200" dirty="0">
                <a:solidFill>
                  <a:srgbClr val="0070C0"/>
                </a:solidFill>
                <a:latin typeface="Impact" panose="020B0806030902050204" pitchFamily="34" charset="0"/>
              </a:rPr>
              <a:t>PART 03</a:t>
            </a:r>
            <a:endParaRPr lang="zh-CN" altLang="en-US" sz="7200" dirty="0">
              <a:solidFill>
                <a:srgbClr val="0070C0"/>
              </a:solidFill>
              <a:latin typeface="Impact" panose="020B0806030902050204" pitchFamily="34" charset="0"/>
            </a:endParaRPr>
          </a:p>
        </p:txBody>
      </p:sp>
      <p:sp>
        <p:nvSpPr>
          <p:cNvPr id="18" name="文本框 17"/>
          <p:cNvSpPr txBox="1"/>
          <p:nvPr/>
        </p:nvSpPr>
        <p:spPr>
          <a:xfrm>
            <a:off x="2899391" y="2833300"/>
            <a:ext cx="2486156" cy="523220"/>
          </a:xfrm>
          <a:prstGeom prst="rect">
            <a:avLst/>
          </a:prstGeom>
          <a:noFill/>
        </p:spPr>
        <p:txBody>
          <a:bodyPr wrap="square" rtlCol="0">
            <a:spAutoFit/>
          </a:bodyPr>
          <a:lstStyle/>
          <a:p>
            <a:r>
              <a:rPr lang="en-US" altLang="zh-CN" sz="2800" b="1" dirty="0">
                <a:solidFill>
                  <a:schemeClr val="tx1">
                    <a:lumMod val="65000"/>
                    <a:lumOff val="35000"/>
                  </a:schemeClr>
                </a:solidFill>
                <a:latin typeface="ITC Avant Garde Std Bk" panose="020B0502020202020204" pitchFamily="34" charset="0"/>
              </a:rPr>
              <a:t>Component</a:t>
            </a:r>
          </a:p>
        </p:txBody>
      </p:sp>
      <p:grpSp>
        <p:nvGrpSpPr>
          <p:cNvPr id="19" name="组合 18"/>
          <p:cNvGrpSpPr/>
          <p:nvPr/>
        </p:nvGrpSpPr>
        <p:grpSpPr>
          <a:xfrm>
            <a:off x="1786271" y="1916023"/>
            <a:ext cx="505891" cy="433796"/>
            <a:chOff x="3546346" y="2339026"/>
            <a:chExt cx="897787" cy="769842"/>
          </a:xfrm>
          <a:solidFill>
            <a:srgbClr val="0070C0"/>
          </a:solidFill>
        </p:grpSpPr>
        <p:sp>
          <p:nvSpPr>
            <p:cNvPr id="21"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2" name="Freeform 228"/>
            <p:cNvSpPr>
              <a:spLocks/>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3" name="Freeform 229"/>
            <p:cNvSpPr>
              <a:spLocks/>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5" name="Freeform 230"/>
            <p:cNvSpPr>
              <a:spLocks/>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6" name="Freeform 231"/>
            <p:cNvSpPr>
              <a:spLocks/>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7" name="Freeform 232"/>
            <p:cNvSpPr>
              <a:spLocks/>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28" name="Freeform 233"/>
            <p:cNvSpPr>
              <a:spLocks/>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sp>
        <p:nvSpPr>
          <p:cNvPr id="29" name="文本框 28">
            <a:extLst>
              <a:ext uri="{FF2B5EF4-FFF2-40B4-BE49-F238E27FC236}">
                <a16:creationId xmlns:a16="http://schemas.microsoft.com/office/drawing/2014/main" id="{9F137889-070B-4C1A-9BBF-EFB448CF52BC}"/>
              </a:ext>
            </a:extLst>
          </p:cNvPr>
          <p:cNvSpPr txBox="1"/>
          <p:nvPr/>
        </p:nvSpPr>
        <p:spPr bwMode="auto">
          <a:xfrm>
            <a:off x="2926288" y="3383092"/>
            <a:ext cx="5203480" cy="339708"/>
          </a:xfrm>
          <a:prstGeom prst="rect">
            <a:avLst/>
          </a:prstGeom>
          <a:noFill/>
        </p:spPr>
        <p:txBody>
          <a:bodyPr wrap="square" lIns="68580" tIns="34290" rIns="68580" bIns="3429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Based on Hyperledger Fabric v1.1.0-preview</a:t>
            </a:r>
          </a:p>
        </p:txBody>
      </p:sp>
    </p:spTree>
    <p:extLst>
      <p:ext uri="{BB962C8B-B14F-4D97-AF65-F5344CB8AC3E}">
        <p14:creationId xmlns:p14="http://schemas.microsoft.com/office/powerpoint/2010/main" val="71602493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par>
                          <p:cTn id="10" fill="hold">
                            <p:stCondLst>
                              <p:cond delay="750"/>
                            </p:stCondLst>
                            <p:childTnLst>
                              <p:par>
                                <p:cTn id="11" presetID="22" presetClass="entr" presetSubtype="8"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500"/>
                                        <p:tgtEl>
                                          <p:spTgt spid="18"/>
                                        </p:tgtEl>
                                      </p:cBhvr>
                                    </p:animEffect>
                                  </p:childTnLst>
                                </p:cTn>
                              </p:par>
                            </p:childTnLst>
                          </p:cTn>
                        </p:par>
                        <p:par>
                          <p:cTn id="14" fill="hold">
                            <p:stCondLst>
                              <p:cond delay="1250"/>
                            </p:stCondLst>
                            <p:childTnLst>
                              <p:par>
                                <p:cTn id="15" presetID="22" presetClass="entr" presetSubtype="8"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par>
                          <p:cTn id="18" fill="hold">
                            <p:stCondLst>
                              <p:cond delay="1750"/>
                            </p:stCondLst>
                            <p:childTnLst>
                              <p:par>
                                <p:cTn id="19" presetID="22" presetClass="entr" presetSubtype="2" fill="hold" grpId="0" nodeType="afterEffect">
                                  <p:stCondLst>
                                    <p:cond delay="0"/>
                                  </p:stCondLst>
                                  <p:iterate type="lt">
                                    <p:tmPct val="4878"/>
                                  </p:iterate>
                                  <p:childTnLst>
                                    <p:set>
                                      <p:cBhvr>
                                        <p:cTn id="20" dur="1" fill="hold">
                                          <p:stCondLst>
                                            <p:cond delay="0"/>
                                          </p:stCondLst>
                                        </p:cTn>
                                        <p:tgtEl>
                                          <p:spTgt spid="29"/>
                                        </p:tgtEl>
                                        <p:attrNameLst>
                                          <p:attrName>style.visibility</p:attrName>
                                        </p:attrNameLst>
                                      </p:cBhvr>
                                      <p:to>
                                        <p:strVal val="visible"/>
                                      </p:to>
                                    </p:set>
                                    <p:animEffect transition="in" filter="wipe(right)">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p:bldP spid="18" grpId="0"/>
      <p:bldP spid="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模块化组件</a:t>
            </a:r>
            <a:endParaRPr lang="en-US" altLang="zh-CN" sz="2000" b="1" dirty="0">
              <a:solidFill>
                <a:schemeClr val="tx1">
                  <a:lumMod val="65000"/>
                  <a:lumOff val="35000"/>
                </a:schemeClr>
              </a:solidFill>
              <a:latin typeface="+mn-ea"/>
            </a:endParaRPr>
          </a:p>
        </p:txBody>
      </p:sp>
      <p:grpSp>
        <p:nvGrpSpPr>
          <p:cNvPr id="8" name="组合 7"/>
          <p:cNvGrpSpPr/>
          <p:nvPr/>
        </p:nvGrpSpPr>
        <p:grpSpPr>
          <a:xfrm>
            <a:off x="1425446" y="3234200"/>
            <a:ext cx="1458945" cy="1458945"/>
            <a:chOff x="4184106" y="2952206"/>
            <a:chExt cx="3823790" cy="3823790"/>
          </a:xfrm>
        </p:grpSpPr>
        <p:sp>
          <p:nvSpPr>
            <p:cNvPr id="9" name="椭圆 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10" name="组合 9"/>
            <p:cNvGrpSpPr/>
            <p:nvPr/>
          </p:nvGrpSpPr>
          <p:grpSpPr>
            <a:xfrm>
              <a:off x="4710169" y="3478269"/>
              <a:ext cx="2771663" cy="2771663"/>
              <a:chOff x="2193191" y="1899415"/>
              <a:chExt cx="2421376" cy="2421376"/>
            </a:xfrm>
            <a:effectLst/>
          </p:grpSpPr>
          <p:sp>
            <p:nvSpPr>
              <p:cNvPr id="11" name="椭圆 10"/>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12" name="八边形 1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13" name="组合 12"/>
          <p:cNvGrpSpPr/>
          <p:nvPr/>
        </p:nvGrpSpPr>
        <p:grpSpPr>
          <a:xfrm>
            <a:off x="2084663" y="1514640"/>
            <a:ext cx="1458945" cy="1458945"/>
            <a:chOff x="4184106" y="2952206"/>
            <a:chExt cx="3823790" cy="3823790"/>
          </a:xfrm>
        </p:grpSpPr>
        <p:sp>
          <p:nvSpPr>
            <p:cNvPr id="14" name="椭圆 13"/>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15" name="组合 14"/>
            <p:cNvGrpSpPr/>
            <p:nvPr/>
          </p:nvGrpSpPr>
          <p:grpSpPr>
            <a:xfrm>
              <a:off x="4710169" y="3478269"/>
              <a:ext cx="2771663" cy="2771663"/>
              <a:chOff x="2193191" y="1899415"/>
              <a:chExt cx="2421376" cy="2421376"/>
            </a:xfrm>
            <a:effectLst/>
          </p:grpSpPr>
          <p:sp>
            <p:nvSpPr>
              <p:cNvPr id="16" name="椭圆 15"/>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17" name="八边形 16"/>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18" name="组合 17"/>
          <p:cNvGrpSpPr/>
          <p:nvPr/>
        </p:nvGrpSpPr>
        <p:grpSpPr>
          <a:xfrm>
            <a:off x="3834470" y="868090"/>
            <a:ext cx="1458945" cy="1458945"/>
            <a:chOff x="4184106" y="2952206"/>
            <a:chExt cx="3823790" cy="3823790"/>
          </a:xfrm>
        </p:grpSpPr>
        <p:sp>
          <p:nvSpPr>
            <p:cNvPr id="19" name="椭圆 1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0" name="组合 19"/>
            <p:cNvGrpSpPr/>
            <p:nvPr/>
          </p:nvGrpSpPr>
          <p:grpSpPr>
            <a:xfrm>
              <a:off x="4710169" y="3478269"/>
              <a:ext cx="2771663" cy="2771663"/>
              <a:chOff x="2193191" y="1899415"/>
              <a:chExt cx="2421376" cy="2421376"/>
            </a:xfrm>
            <a:effectLst/>
          </p:grpSpPr>
          <p:sp>
            <p:nvSpPr>
              <p:cNvPr id="21" name="椭圆 20"/>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22" name="八边形 2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23" name="组合 22"/>
          <p:cNvGrpSpPr/>
          <p:nvPr/>
        </p:nvGrpSpPr>
        <p:grpSpPr>
          <a:xfrm>
            <a:off x="5455018" y="1505034"/>
            <a:ext cx="1458945" cy="1458945"/>
            <a:chOff x="4184106" y="2952206"/>
            <a:chExt cx="3823790" cy="3823790"/>
          </a:xfrm>
        </p:grpSpPr>
        <p:sp>
          <p:nvSpPr>
            <p:cNvPr id="24" name="椭圆 23"/>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5" name="组合 24"/>
            <p:cNvGrpSpPr/>
            <p:nvPr/>
          </p:nvGrpSpPr>
          <p:grpSpPr>
            <a:xfrm>
              <a:off x="4710167" y="3478267"/>
              <a:ext cx="2771663" cy="2771663"/>
              <a:chOff x="2193190" y="1899413"/>
              <a:chExt cx="2421376" cy="2421376"/>
            </a:xfrm>
            <a:effectLst/>
          </p:grpSpPr>
          <p:sp>
            <p:nvSpPr>
              <p:cNvPr id="26" name="椭圆 25"/>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27" name="八边形 26"/>
              <p:cNvSpPr/>
              <p:nvPr/>
            </p:nvSpPr>
            <p:spPr>
              <a:xfrm>
                <a:off x="2386802" y="2093027"/>
                <a:ext cx="2034160" cy="2034159"/>
              </a:xfrm>
              <a:prstGeom prst="octagon">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28" name="组合 27"/>
          <p:cNvGrpSpPr/>
          <p:nvPr/>
        </p:nvGrpSpPr>
        <p:grpSpPr>
          <a:xfrm>
            <a:off x="6243496" y="3242770"/>
            <a:ext cx="1458945" cy="1458945"/>
            <a:chOff x="4184106" y="2952206"/>
            <a:chExt cx="3823790" cy="3823790"/>
          </a:xfrm>
        </p:grpSpPr>
        <p:sp>
          <p:nvSpPr>
            <p:cNvPr id="29" name="椭圆 28"/>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30" name="组合 29"/>
            <p:cNvGrpSpPr/>
            <p:nvPr/>
          </p:nvGrpSpPr>
          <p:grpSpPr>
            <a:xfrm>
              <a:off x="4710169" y="3478269"/>
              <a:ext cx="2771663" cy="2771663"/>
              <a:chOff x="2193191" y="1899415"/>
              <a:chExt cx="2421376" cy="2421376"/>
            </a:xfrm>
            <a:effectLst/>
          </p:grpSpPr>
          <p:sp>
            <p:nvSpPr>
              <p:cNvPr id="31" name="椭圆 30"/>
              <p:cNvSpPr/>
              <p:nvPr/>
            </p:nvSpPr>
            <p:spPr>
              <a:xfrm>
                <a:off x="2193191" y="1899415"/>
                <a:ext cx="2421376" cy="2421376"/>
              </a:xfrm>
              <a:prstGeom prst="ellipse">
                <a:avLst/>
              </a:prstGeom>
              <a:solidFill>
                <a:schemeClr val="accent5"/>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5">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32" name="八边形 31"/>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5">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cxnSp>
        <p:nvCxnSpPr>
          <p:cNvPr id="33" name="直接连接符 32"/>
          <p:cNvCxnSpPr/>
          <p:nvPr/>
        </p:nvCxnSpPr>
        <p:spPr>
          <a:xfrm flipH="1">
            <a:off x="2822029"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578077"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rot="16200000" flipV="1">
            <a:off x="3700055" y="3094220"/>
            <a:ext cx="175604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rot="2700000" flipH="1">
            <a:off x="3079195"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rot="18900000">
            <a:off x="4320911"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764564" y="3643695"/>
            <a:ext cx="753091" cy="605811"/>
          </a:xfrm>
          <a:prstGeom prst="rect">
            <a:avLst/>
          </a:prstGeom>
          <a:noFill/>
        </p:spPr>
        <p:txBody>
          <a:bodyPr wrap="square" lIns="112274" tIns="56136" rIns="112274" bIns="56136"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排序服务</a:t>
            </a:r>
          </a:p>
        </p:txBody>
      </p:sp>
      <p:sp>
        <p:nvSpPr>
          <p:cNvPr id="39" name="TextBox 38"/>
          <p:cNvSpPr txBox="1"/>
          <p:nvPr/>
        </p:nvSpPr>
        <p:spPr>
          <a:xfrm>
            <a:off x="2436625" y="1925602"/>
            <a:ext cx="734221" cy="605811"/>
          </a:xfrm>
          <a:prstGeom prst="rect">
            <a:avLst/>
          </a:prstGeom>
          <a:noFill/>
        </p:spPr>
        <p:txBody>
          <a:bodyPr wrap="square" lIns="112274" tIns="56136" rIns="112274" bIns="56136"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成员管理</a:t>
            </a:r>
          </a:p>
        </p:txBody>
      </p:sp>
      <p:sp>
        <p:nvSpPr>
          <p:cNvPr id="40" name="TextBox 39"/>
          <p:cNvSpPr txBox="1"/>
          <p:nvPr/>
        </p:nvSpPr>
        <p:spPr>
          <a:xfrm>
            <a:off x="4206021" y="1296432"/>
            <a:ext cx="715841" cy="605811"/>
          </a:xfrm>
          <a:prstGeom prst="rect">
            <a:avLst/>
          </a:prstGeom>
          <a:noFill/>
        </p:spPr>
        <p:txBody>
          <a:bodyPr wrap="square" lIns="112274" tIns="56136" rIns="112274" bIns="56136"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交流服务</a:t>
            </a:r>
          </a:p>
        </p:txBody>
      </p:sp>
      <p:sp>
        <p:nvSpPr>
          <p:cNvPr id="41" name="TextBox 40"/>
          <p:cNvSpPr txBox="1"/>
          <p:nvPr/>
        </p:nvSpPr>
        <p:spPr>
          <a:xfrm>
            <a:off x="5780735" y="1941206"/>
            <a:ext cx="807510" cy="605811"/>
          </a:xfrm>
          <a:prstGeom prst="rect">
            <a:avLst/>
          </a:prstGeom>
          <a:noFill/>
        </p:spPr>
        <p:txBody>
          <a:bodyPr wrap="square" lIns="112274" tIns="56136" rIns="112274" bIns="56136"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智能合约</a:t>
            </a:r>
          </a:p>
        </p:txBody>
      </p:sp>
      <p:sp>
        <p:nvSpPr>
          <p:cNvPr id="42" name="TextBox 41"/>
          <p:cNvSpPr txBox="1"/>
          <p:nvPr/>
        </p:nvSpPr>
        <p:spPr>
          <a:xfrm>
            <a:off x="6572977" y="3660766"/>
            <a:ext cx="819882" cy="605811"/>
          </a:xfrm>
          <a:prstGeom prst="rect">
            <a:avLst/>
          </a:prstGeom>
          <a:noFill/>
        </p:spPr>
        <p:txBody>
          <a:bodyPr wrap="square" lIns="112274" tIns="56136" rIns="112274" bIns="56136"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账本储存</a:t>
            </a:r>
          </a:p>
        </p:txBody>
      </p:sp>
      <p:grpSp>
        <p:nvGrpSpPr>
          <p:cNvPr id="3" name="组合 2"/>
          <p:cNvGrpSpPr/>
          <p:nvPr/>
        </p:nvGrpSpPr>
        <p:grpSpPr>
          <a:xfrm>
            <a:off x="3475768" y="2689177"/>
            <a:ext cx="2176351" cy="2176351"/>
            <a:chOff x="2193191" y="1899415"/>
            <a:chExt cx="2421376" cy="2421376"/>
          </a:xfrm>
          <a:effectLst/>
        </p:grpSpPr>
        <p:sp>
          <p:nvSpPr>
            <p:cNvPr id="4" name="椭圆 3"/>
            <p:cNvSpPr/>
            <p:nvPr/>
          </p:nvSpPr>
          <p:spPr>
            <a:xfrm>
              <a:off x="2193191" y="1899415"/>
              <a:ext cx="2421376" cy="2421376"/>
            </a:xfrm>
            <a:prstGeom prst="ellipse">
              <a:avLst/>
            </a:prstGeom>
            <a:solidFill>
              <a:srgbClr val="0070C0"/>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八边形 5"/>
            <p:cNvSpPr/>
            <p:nvPr/>
          </p:nvSpPr>
          <p:spPr>
            <a:xfrm>
              <a:off x="2345502" y="2051726"/>
              <a:ext cx="2116756" cy="2116756"/>
            </a:xfrm>
            <a:prstGeom prst="octagon">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sp>
        <p:nvSpPr>
          <p:cNvPr id="7" name="矩形 6"/>
          <p:cNvSpPr/>
          <p:nvPr/>
        </p:nvSpPr>
        <p:spPr>
          <a:xfrm>
            <a:off x="3712213" y="3293243"/>
            <a:ext cx="1731728" cy="1015663"/>
          </a:xfrm>
          <a:prstGeom prst="rect">
            <a:avLst/>
          </a:prstGeom>
        </p:spPr>
        <p:txBody>
          <a:bodyPr wrap="square">
            <a:spAutoFit/>
          </a:bodyPr>
          <a:lstStyle/>
          <a:p>
            <a:pPr algn="ct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Modular</a:t>
            </a:r>
          </a:p>
          <a:p>
            <a:pPr algn="ct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Fabric</a:t>
            </a:r>
          </a:p>
          <a:p>
            <a:pPr algn="ct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Component</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6" name="组合 45"/>
          <p:cNvGrpSpPr/>
          <p:nvPr/>
        </p:nvGrpSpPr>
        <p:grpSpPr>
          <a:xfrm>
            <a:off x="742128" y="1059582"/>
            <a:ext cx="2913592" cy="155555"/>
            <a:chOff x="539552" y="1182027"/>
            <a:chExt cx="2913592" cy="155555"/>
          </a:xfrm>
        </p:grpSpPr>
        <p:sp>
          <p:nvSpPr>
            <p:cNvPr id="47" name="TextBox 46"/>
            <p:cNvSpPr txBox="1"/>
            <p:nvPr/>
          </p:nvSpPr>
          <p:spPr>
            <a:xfrm>
              <a:off x="728900" y="1182027"/>
              <a:ext cx="2724244" cy="15555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endParaRPr lang="en-US" altLang="zh-CN" dirty="0">
                <a:solidFill>
                  <a:schemeClr val="tx1">
                    <a:lumMod val="75000"/>
                    <a:lumOff val="25000"/>
                  </a:schemeClr>
                </a:solidFill>
              </a:endParaRPr>
            </a:p>
          </p:txBody>
        </p:sp>
        <p:sp>
          <p:nvSpPr>
            <p:cNvPr id="48" name="矩形 47"/>
            <p:cNvSpPr/>
            <p:nvPr/>
          </p:nvSpPr>
          <p:spPr>
            <a:xfrm>
              <a:off x="539552" y="1203485"/>
              <a:ext cx="120566" cy="12056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195410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p:cTn id="15" dur="500" fill="hold"/>
                                        <p:tgtEl>
                                          <p:spTgt spid="33"/>
                                        </p:tgtEl>
                                        <p:attrNameLst>
                                          <p:attrName>ppt_w</p:attrName>
                                        </p:attrNameLst>
                                      </p:cBhvr>
                                      <p:tavLst>
                                        <p:tav tm="0">
                                          <p:val>
                                            <p:fltVal val="0"/>
                                          </p:val>
                                        </p:tav>
                                        <p:tav tm="100000">
                                          <p:val>
                                            <p:strVal val="#ppt_w"/>
                                          </p:val>
                                        </p:tav>
                                      </p:tavLst>
                                    </p:anim>
                                    <p:anim calcmode="lin" valueType="num">
                                      <p:cBhvr>
                                        <p:cTn id="16" dur="500" fill="hold"/>
                                        <p:tgtEl>
                                          <p:spTgt spid="33"/>
                                        </p:tgtEl>
                                        <p:attrNameLst>
                                          <p:attrName>ppt_h</p:attrName>
                                        </p:attrNameLst>
                                      </p:cBhvr>
                                      <p:tavLst>
                                        <p:tav tm="0">
                                          <p:val>
                                            <p:fltVal val="0"/>
                                          </p:val>
                                        </p:tav>
                                        <p:tav tm="100000">
                                          <p:val>
                                            <p:strVal val="#ppt_h"/>
                                          </p:val>
                                        </p:tav>
                                      </p:tavLst>
                                    </p:anim>
                                    <p:animEffect transition="in" filter="fade">
                                      <p:cBhvr>
                                        <p:cTn id="17" dur="500"/>
                                        <p:tgtEl>
                                          <p:spTgt spid="33"/>
                                        </p:tgtEl>
                                      </p:cBhvr>
                                    </p:animEffect>
                                  </p:childTnLst>
                                </p:cTn>
                              </p:par>
                              <p:par>
                                <p:cTn id="18" presetID="53" presetClass="entr" presetSubtype="16"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 calcmode="lin" valueType="num">
                                      <p:cBhvr>
                                        <p:cTn id="20" dur="500" fill="hold"/>
                                        <p:tgtEl>
                                          <p:spTgt spid="34"/>
                                        </p:tgtEl>
                                        <p:attrNameLst>
                                          <p:attrName>ppt_w</p:attrName>
                                        </p:attrNameLst>
                                      </p:cBhvr>
                                      <p:tavLst>
                                        <p:tav tm="0">
                                          <p:val>
                                            <p:fltVal val="0"/>
                                          </p:val>
                                        </p:tav>
                                        <p:tav tm="100000">
                                          <p:val>
                                            <p:strVal val="#ppt_w"/>
                                          </p:val>
                                        </p:tav>
                                      </p:tavLst>
                                    </p:anim>
                                    <p:anim calcmode="lin" valueType="num">
                                      <p:cBhvr>
                                        <p:cTn id="21" dur="500" fill="hold"/>
                                        <p:tgtEl>
                                          <p:spTgt spid="34"/>
                                        </p:tgtEl>
                                        <p:attrNameLst>
                                          <p:attrName>ppt_h</p:attrName>
                                        </p:attrNameLst>
                                      </p:cBhvr>
                                      <p:tavLst>
                                        <p:tav tm="0">
                                          <p:val>
                                            <p:fltVal val="0"/>
                                          </p:val>
                                        </p:tav>
                                        <p:tav tm="100000">
                                          <p:val>
                                            <p:strVal val="#ppt_h"/>
                                          </p:val>
                                        </p:tav>
                                      </p:tavLst>
                                    </p:anim>
                                    <p:animEffect transition="in" filter="fade">
                                      <p:cBhvr>
                                        <p:cTn id="22" dur="500"/>
                                        <p:tgtEl>
                                          <p:spTgt spid="34"/>
                                        </p:tgtEl>
                                      </p:cBhvr>
                                    </p:animEffect>
                                  </p:childTnLst>
                                </p:cTn>
                              </p:par>
                              <p:par>
                                <p:cTn id="23" presetID="53" presetClass="entr" presetSubtype="16"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500" fill="hold"/>
                                        <p:tgtEl>
                                          <p:spTgt spid="35"/>
                                        </p:tgtEl>
                                        <p:attrNameLst>
                                          <p:attrName>ppt_w</p:attrName>
                                        </p:attrNameLst>
                                      </p:cBhvr>
                                      <p:tavLst>
                                        <p:tav tm="0">
                                          <p:val>
                                            <p:fltVal val="0"/>
                                          </p:val>
                                        </p:tav>
                                        <p:tav tm="100000">
                                          <p:val>
                                            <p:strVal val="#ppt_w"/>
                                          </p:val>
                                        </p:tav>
                                      </p:tavLst>
                                    </p:anim>
                                    <p:anim calcmode="lin" valueType="num">
                                      <p:cBhvr>
                                        <p:cTn id="26" dur="500" fill="hold"/>
                                        <p:tgtEl>
                                          <p:spTgt spid="35"/>
                                        </p:tgtEl>
                                        <p:attrNameLst>
                                          <p:attrName>ppt_h</p:attrName>
                                        </p:attrNameLst>
                                      </p:cBhvr>
                                      <p:tavLst>
                                        <p:tav tm="0">
                                          <p:val>
                                            <p:fltVal val="0"/>
                                          </p:val>
                                        </p:tav>
                                        <p:tav tm="100000">
                                          <p:val>
                                            <p:strVal val="#ppt_h"/>
                                          </p:val>
                                        </p:tav>
                                      </p:tavLst>
                                    </p:anim>
                                    <p:animEffect transition="in" filter="fade">
                                      <p:cBhvr>
                                        <p:cTn id="27" dur="500"/>
                                        <p:tgtEl>
                                          <p:spTgt spid="35"/>
                                        </p:tgtEl>
                                      </p:cBhvr>
                                    </p:animEffect>
                                  </p:childTnLst>
                                </p:cTn>
                              </p:par>
                              <p:par>
                                <p:cTn id="28" presetID="53" presetClass="entr" presetSubtype="16" fill="hold" nodeType="with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p:cTn id="30" dur="500" fill="hold"/>
                                        <p:tgtEl>
                                          <p:spTgt spid="36"/>
                                        </p:tgtEl>
                                        <p:attrNameLst>
                                          <p:attrName>ppt_w</p:attrName>
                                        </p:attrNameLst>
                                      </p:cBhvr>
                                      <p:tavLst>
                                        <p:tav tm="0">
                                          <p:val>
                                            <p:fltVal val="0"/>
                                          </p:val>
                                        </p:tav>
                                        <p:tav tm="100000">
                                          <p:val>
                                            <p:strVal val="#ppt_w"/>
                                          </p:val>
                                        </p:tav>
                                      </p:tavLst>
                                    </p:anim>
                                    <p:anim calcmode="lin" valueType="num">
                                      <p:cBhvr>
                                        <p:cTn id="31" dur="500" fill="hold"/>
                                        <p:tgtEl>
                                          <p:spTgt spid="36"/>
                                        </p:tgtEl>
                                        <p:attrNameLst>
                                          <p:attrName>ppt_h</p:attrName>
                                        </p:attrNameLst>
                                      </p:cBhvr>
                                      <p:tavLst>
                                        <p:tav tm="0">
                                          <p:val>
                                            <p:fltVal val="0"/>
                                          </p:val>
                                        </p:tav>
                                        <p:tav tm="100000">
                                          <p:val>
                                            <p:strVal val="#ppt_h"/>
                                          </p:val>
                                        </p:tav>
                                      </p:tavLst>
                                    </p:anim>
                                    <p:animEffect transition="in" filter="fade">
                                      <p:cBhvr>
                                        <p:cTn id="32" dur="500"/>
                                        <p:tgtEl>
                                          <p:spTgt spid="36"/>
                                        </p:tgtEl>
                                      </p:cBhvr>
                                    </p:animEffect>
                                  </p:childTnLst>
                                </p:cTn>
                              </p:par>
                              <p:par>
                                <p:cTn id="33" presetID="53" presetClass="entr" presetSubtype="16" fill="hold" nodeType="with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1500"/>
                            </p:stCondLst>
                            <p:childTnLst>
                              <p:par>
                                <p:cTn id="39" presetID="53" presetClass="entr" presetSubtype="16"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 calcmode="lin" valueType="num">
                                      <p:cBhvr>
                                        <p:cTn id="46" dur="500" fill="hold"/>
                                        <p:tgtEl>
                                          <p:spTgt spid="38"/>
                                        </p:tgtEl>
                                        <p:attrNameLst>
                                          <p:attrName>ppt_w</p:attrName>
                                        </p:attrNameLst>
                                      </p:cBhvr>
                                      <p:tavLst>
                                        <p:tav tm="0">
                                          <p:val>
                                            <p:fltVal val="0"/>
                                          </p:val>
                                        </p:tav>
                                        <p:tav tm="100000">
                                          <p:val>
                                            <p:strVal val="#ppt_w"/>
                                          </p:val>
                                        </p:tav>
                                      </p:tavLst>
                                    </p:anim>
                                    <p:anim calcmode="lin" valueType="num">
                                      <p:cBhvr>
                                        <p:cTn id="47" dur="500" fill="hold"/>
                                        <p:tgtEl>
                                          <p:spTgt spid="38"/>
                                        </p:tgtEl>
                                        <p:attrNameLst>
                                          <p:attrName>ppt_h</p:attrName>
                                        </p:attrNameLst>
                                      </p:cBhvr>
                                      <p:tavLst>
                                        <p:tav tm="0">
                                          <p:val>
                                            <p:fltVal val="0"/>
                                          </p:val>
                                        </p:tav>
                                        <p:tav tm="100000">
                                          <p:val>
                                            <p:strVal val="#ppt_h"/>
                                          </p:val>
                                        </p:tav>
                                      </p:tavLst>
                                    </p:anim>
                                    <p:animEffect transition="in" filter="fade">
                                      <p:cBhvr>
                                        <p:cTn id="48" dur="500"/>
                                        <p:tgtEl>
                                          <p:spTgt spid="38"/>
                                        </p:tgtEl>
                                      </p:cBhvr>
                                    </p:animEffect>
                                  </p:childTnLst>
                                </p:cTn>
                              </p:par>
                            </p:childTnLst>
                          </p:cTn>
                        </p:par>
                        <p:par>
                          <p:cTn id="49" fill="hold">
                            <p:stCondLst>
                              <p:cond delay="2000"/>
                            </p:stCondLst>
                            <p:childTnLst>
                              <p:par>
                                <p:cTn id="50" presetID="53" presetClass="entr" presetSubtype="16" fill="hold" nodeType="after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p:cTn id="57" dur="500" fill="hold"/>
                                        <p:tgtEl>
                                          <p:spTgt spid="39"/>
                                        </p:tgtEl>
                                        <p:attrNameLst>
                                          <p:attrName>ppt_w</p:attrName>
                                        </p:attrNameLst>
                                      </p:cBhvr>
                                      <p:tavLst>
                                        <p:tav tm="0">
                                          <p:val>
                                            <p:fltVal val="0"/>
                                          </p:val>
                                        </p:tav>
                                        <p:tav tm="100000">
                                          <p:val>
                                            <p:strVal val="#ppt_w"/>
                                          </p:val>
                                        </p:tav>
                                      </p:tavLst>
                                    </p:anim>
                                    <p:anim calcmode="lin" valueType="num">
                                      <p:cBhvr>
                                        <p:cTn id="58" dur="500" fill="hold"/>
                                        <p:tgtEl>
                                          <p:spTgt spid="39"/>
                                        </p:tgtEl>
                                        <p:attrNameLst>
                                          <p:attrName>ppt_h</p:attrName>
                                        </p:attrNameLst>
                                      </p:cBhvr>
                                      <p:tavLst>
                                        <p:tav tm="0">
                                          <p:val>
                                            <p:fltVal val="0"/>
                                          </p:val>
                                        </p:tav>
                                        <p:tav tm="100000">
                                          <p:val>
                                            <p:strVal val="#ppt_h"/>
                                          </p:val>
                                        </p:tav>
                                      </p:tavLst>
                                    </p:anim>
                                    <p:animEffect transition="in" filter="fade">
                                      <p:cBhvr>
                                        <p:cTn id="59" dur="500"/>
                                        <p:tgtEl>
                                          <p:spTgt spid="39"/>
                                        </p:tgtEl>
                                      </p:cBhvr>
                                    </p:animEffect>
                                  </p:childTnLst>
                                </p:cTn>
                              </p:par>
                            </p:childTnLst>
                          </p:cTn>
                        </p:par>
                        <p:par>
                          <p:cTn id="60" fill="hold">
                            <p:stCondLst>
                              <p:cond delay="2500"/>
                            </p:stCondLst>
                            <p:childTnLst>
                              <p:par>
                                <p:cTn id="61" presetID="53" presetClass="entr" presetSubtype="16" fill="hold" nodeType="afterEffect">
                                  <p:stCondLst>
                                    <p:cond delay="0"/>
                                  </p:stCondLst>
                                  <p:childTnLst>
                                    <p:set>
                                      <p:cBhvr>
                                        <p:cTn id="62" dur="1" fill="hold">
                                          <p:stCondLst>
                                            <p:cond delay="0"/>
                                          </p:stCondLst>
                                        </p:cTn>
                                        <p:tgtEl>
                                          <p:spTgt spid="18"/>
                                        </p:tgtEl>
                                        <p:attrNameLst>
                                          <p:attrName>style.visibility</p:attrName>
                                        </p:attrNameLst>
                                      </p:cBhvr>
                                      <p:to>
                                        <p:strVal val="visible"/>
                                      </p:to>
                                    </p:set>
                                    <p:anim calcmode="lin" valueType="num">
                                      <p:cBhvr>
                                        <p:cTn id="63" dur="500" fill="hold"/>
                                        <p:tgtEl>
                                          <p:spTgt spid="18"/>
                                        </p:tgtEl>
                                        <p:attrNameLst>
                                          <p:attrName>ppt_w</p:attrName>
                                        </p:attrNameLst>
                                      </p:cBhvr>
                                      <p:tavLst>
                                        <p:tav tm="0">
                                          <p:val>
                                            <p:fltVal val="0"/>
                                          </p:val>
                                        </p:tav>
                                        <p:tav tm="100000">
                                          <p:val>
                                            <p:strVal val="#ppt_w"/>
                                          </p:val>
                                        </p:tav>
                                      </p:tavLst>
                                    </p:anim>
                                    <p:anim calcmode="lin" valueType="num">
                                      <p:cBhvr>
                                        <p:cTn id="64" dur="500" fill="hold"/>
                                        <p:tgtEl>
                                          <p:spTgt spid="18"/>
                                        </p:tgtEl>
                                        <p:attrNameLst>
                                          <p:attrName>ppt_h</p:attrName>
                                        </p:attrNameLst>
                                      </p:cBhvr>
                                      <p:tavLst>
                                        <p:tav tm="0">
                                          <p:val>
                                            <p:fltVal val="0"/>
                                          </p:val>
                                        </p:tav>
                                        <p:tav tm="100000">
                                          <p:val>
                                            <p:strVal val="#ppt_h"/>
                                          </p:val>
                                        </p:tav>
                                      </p:tavLst>
                                    </p:anim>
                                    <p:animEffect transition="in" filter="fade">
                                      <p:cBhvr>
                                        <p:cTn id="65" dur="500"/>
                                        <p:tgtEl>
                                          <p:spTgt spid="18"/>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40"/>
                                        </p:tgtEl>
                                        <p:attrNameLst>
                                          <p:attrName>style.visibility</p:attrName>
                                        </p:attrNameLst>
                                      </p:cBhvr>
                                      <p:to>
                                        <p:strVal val="visible"/>
                                      </p:to>
                                    </p:set>
                                    <p:anim calcmode="lin" valueType="num">
                                      <p:cBhvr>
                                        <p:cTn id="68" dur="500" fill="hold"/>
                                        <p:tgtEl>
                                          <p:spTgt spid="40"/>
                                        </p:tgtEl>
                                        <p:attrNameLst>
                                          <p:attrName>ppt_w</p:attrName>
                                        </p:attrNameLst>
                                      </p:cBhvr>
                                      <p:tavLst>
                                        <p:tav tm="0">
                                          <p:val>
                                            <p:fltVal val="0"/>
                                          </p:val>
                                        </p:tav>
                                        <p:tav tm="100000">
                                          <p:val>
                                            <p:strVal val="#ppt_w"/>
                                          </p:val>
                                        </p:tav>
                                      </p:tavLst>
                                    </p:anim>
                                    <p:anim calcmode="lin" valueType="num">
                                      <p:cBhvr>
                                        <p:cTn id="69" dur="500" fill="hold"/>
                                        <p:tgtEl>
                                          <p:spTgt spid="40"/>
                                        </p:tgtEl>
                                        <p:attrNameLst>
                                          <p:attrName>ppt_h</p:attrName>
                                        </p:attrNameLst>
                                      </p:cBhvr>
                                      <p:tavLst>
                                        <p:tav tm="0">
                                          <p:val>
                                            <p:fltVal val="0"/>
                                          </p:val>
                                        </p:tav>
                                        <p:tav tm="100000">
                                          <p:val>
                                            <p:strVal val="#ppt_h"/>
                                          </p:val>
                                        </p:tav>
                                      </p:tavLst>
                                    </p:anim>
                                    <p:animEffect transition="in" filter="fade">
                                      <p:cBhvr>
                                        <p:cTn id="70" dur="500"/>
                                        <p:tgtEl>
                                          <p:spTgt spid="40"/>
                                        </p:tgtEl>
                                      </p:cBhvr>
                                    </p:animEffect>
                                  </p:childTnLst>
                                </p:cTn>
                              </p:par>
                            </p:childTnLst>
                          </p:cTn>
                        </p:par>
                        <p:par>
                          <p:cTn id="71" fill="hold">
                            <p:stCondLst>
                              <p:cond delay="3000"/>
                            </p:stCondLst>
                            <p:childTnLst>
                              <p:par>
                                <p:cTn id="72" presetID="53" presetClass="entr" presetSubtype="16" fill="hold" nodeType="afterEffect">
                                  <p:stCondLst>
                                    <p:cond delay="0"/>
                                  </p:stCondLst>
                                  <p:childTnLst>
                                    <p:set>
                                      <p:cBhvr>
                                        <p:cTn id="73" dur="1" fill="hold">
                                          <p:stCondLst>
                                            <p:cond delay="0"/>
                                          </p:stCondLst>
                                        </p:cTn>
                                        <p:tgtEl>
                                          <p:spTgt spid="23"/>
                                        </p:tgtEl>
                                        <p:attrNameLst>
                                          <p:attrName>style.visibility</p:attrName>
                                        </p:attrNameLst>
                                      </p:cBhvr>
                                      <p:to>
                                        <p:strVal val="visible"/>
                                      </p:to>
                                    </p:set>
                                    <p:anim calcmode="lin" valueType="num">
                                      <p:cBhvr>
                                        <p:cTn id="74" dur="500" fill="hold"/>
                                        <p:tgtEl>
                                          <p:spTgt spid="23"/>
                                        </p:tgtEl>
                                        <p:attrNameLst>
                                          <p:attrName>ppt_w</p:attrName>
                                        </p:attrNameLst>
                                      </p:cBhvr>
                                      <p:tavLst>
                                        <p:tav tm="0">
                                          <p:val>
                                            <p:fltVal val="0"/>
                                          </p:val>
                                        </p:tav>
                                        <p:tav tm="100000">
                                          <p:val>
                                            <p:strVal val="#ppt_w"/>
                                          </p:val>
                                        </p:tav>
                                      </p:tavLst>
                                    </p:anim>
                                    <p:anim calcmode="lin" valueType="num">
                                      <p:cBhvr>
                                        <p:cTn id="75" dur="500" fill="hold"/>
                                        <p:tgtEl>
                                          <p:spTgt spid="23"/>
                                        </p:tgtEl>
                                        <p:attrNameLst>
                                          <p:attrName>ppt_h</p:attrName>
                                        </p:attrNameLst>
                                      </p:cBhvr>
                                      <p:tavLst>
                                        <p:tav tm="0">
                                          <p:val>
                                            <p:fltVal val="0"/>
                                          </p:val>
                                        </p:tav>
                                        <p:tav tm="100000">
                                          <p:val>
                                            <p:strVal val="#ppt_h"/>
                                          </p:val>
                                        </p:tav>
                                      </p:tavLst>
                                    </p:anim>
                                    <p:animEffect transition="in" filter="fade">
                                      <p:cBhvr>
                                        <p:cTn id="76" dur="500"/>
                                        <p:tgtEl>
                                          <p:spTgt spid="23"/>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41"/>
                                        </p:tgtEl>
                                        <p:attrNameLst>
                                          <p:attrName>style.visibility</p:attrName>
                                        </p:attrNameLst>
                                      </p:cBhvr>
                                      <p:to>
                                        <p:strVal val="visible"/>
                                      </p:to>
                                    </p:set>
                                    <p:anim calcmode="lin" valueType="num">
                                      <p:cBhvr>
                                        <p:cTn id="79" dur="500" fill="hold"/>
                                        <p:tgtEl>
                                          <p:spTgt spid="41"/>
                                        </p:tgtEl>
                                        <p:attrNameLst>
                                          <p:attrName>ppt_w</p:attrName>
                                        </p:attrNameLst>
                                      </p:cBhvr>
                                      <p:tavLst>
                                        <p:tav tm="0">
                                          <p:val>
                                            <p:fltVal val="0"/>
                                          </p:val>
                                        </p:tav>
                                        <p:tav tm="100000">
                                          <p:val>
                                            <p:strVal val="#ppt_w"/>
                                          </p:val>
                                        </p:tav>
                                      </p:tavLst>
                                    </p:anim>
                                    <p:anim calcmode="lin" valueType="num">
                                      <p:cBhvr>
                                        <p:cTn id="80" dur="500" fill="hold"/>
                                        <p:tgtEl>
                                          <p:spTgt spid="41"/>
                                        </p:tgtEl>
                                        <p:attrNameLst>
                                          <p:attrName>ppt_h</p:attrName>
                                        </p:attrNameLst>
                                      </p:cBhvr>
                                      <p:tavLst>
                                        <p:tav tm="0">
                                          <p:val>
                                            <p:fltVal val="0"/>
                                          </p:val>
                                        </p:tav>
                                        <p:tav tm="100000">
                                          <p:val>
                                            <p:strVal val="#ppt_h"/>
                                          </p:val>
                                        </p:tav>
                                      </p:tavLst>
                                    </p:anim>
                                    <p:animEffect transition="in" filter="fade">
                                      <p:cBhvr>
                                        <p:cTn id="81" dur="500"/>
                                        <p:tgtEl>
                                          <p:spTgt spid="41"/>
                                        </p:tgtEl>
                                      </p:cBhvr>
                                    </p:animEffect>
                                  </p:childTnLst>
                                </p:cTn>
                              </p:par>
                            </p:childTnLst>
                          </p:cTn>
                        </p:par>
                        <p:par>
                          <p:cTn id="82" fill="hold">
                            <p:stCondLst>
                              <p:cond delay="3500"/>
                            </p:stCondLst>
                            <p:childTnLst>
                              <p:par>
                                <p:cTn id="83" presetID="53" presetClass="entr" presetSubtype="16" fill="hold" nodeType="afterEffect">
                                  <p:stCondLst>
                                    <p:cond delay="0"/>
                                  </p:stCondLst>
                                  <p:childTnLst>
                                    <p:set>
                                      <p:cBhvr>
                                        <p:cTn id="84" dur="1" fill="hold">
                                          <p:stCondLst>
                                            <p:cond delay="0"/>
                                          </p:stCondLst>
                                        </p:cTn>
                                        <p:tgtEl>
                                          <p:spTgt spid="28"/>
                                        </p:tgtEl>
                                        <p:attrNameLst>
                                          <p:attrName>style.visibility</p:attrName>
                                        </p:attrNameLst>
                                      </p:cBhvr>
                                      <p:to>
                                        <p:strVal val="visible"/>
                                      </p:to>
                                    </p:set>
                                    <p:anim calcmode="lin" valueType="num">
                                      <p:cBhvr>
                                        <p:cTn id="85" dur="500" fill="hold"/>
                                        <p:tgtEl>
                                          <p:spTgt spid="28"/>
                                        </p:tgtEl>
                                        <p:attrNameLst>
                                          <p:attrName>ppt_w</p:attrName>
                                        </p:attrNameLst>
                                      </p:cBhvr>
                                      <p:tavLst>
                                        <p:tav tm="0">
                                          <p:val>
                                            <p:fltVal val="0"/>
                                          </p:val>
                                        </p:tav>
                                        <p:tav tm="100000">
                                          <p:val>
                                            <p:strVal val="#ppt_w"/>
                                          </p:val>
                                        </p:tav>
                                      </p:tavLst>
                                    </p:anim>
                                    <p:anim calcmode="lin" valueType="num">
                                      <p:cBhvr>
                                        <p:cTn id="86" dur="500" fill="hold"/>
                                        <p:tgtEl>
                                          <p:spTgt spid="28"/>
                                        </p:tgtEl>
                                        <p:attrNameLst>
                                          <p:attrName>ppt_h</p:attrName>
                                        </p:attrNameLst>
                                      </p:cBhvr>
                                      <p:tavLst>
                                        <p:tav tm="0">
                                          <p:val>
                                            <p:fltVal val="0"/>
                                          </p:val>
                                        </p:tav>
                                        <p:tav tm="100000">
                                          <p:val>
                                            <p:strVal val="#ppt_h"/>
                                          </p:val>
                                        </p:tav>
                                      </p:tavLst>
                                    </p:anim>
                                    <p:animEffect transition="in" filter="fade">
                                      <p:cBhvr>
                                        <p:cTn id="87" dur="500"/>
                                        <p:tgtEl>
                                          <p:spTgt spid="28"/>
                                        </p:tgtEl>
                                      </p:cBhvr>
                                    </p:animEffect>
                                  </p:childTnLst>
                                </p:cTn>
                              </p:par>
                              <p:par>
                                <p:cTn id="88" presetID="53" presetClass="entr" presetSubtype="16" fill="hold" grpId="0" nodeType="withEffect">
                                  <p:stCondLst>
                                    <p:cond delay="0"/>
                                  </p:stCondLst>
                                  <p:childTnLst>
                                    <p:set>
                                      <p:cBhvr>
                                        <p:cTn id="89" dur="1" fill="hold">
                                          <p:stCondLst>
                                            <p:cond delay="0"/>
                                          </p:stCondLst>
                                        </p:cTn>
                                        <p:tgtEl>
                                          <p:spTgt spid="42"/>
                                        </p:tgtEl>
                                        <p:attrNameLst>
                                          <p:attrName>style.visibility</p:attrName>
                                        </p:attrNameLst>
                                      </p:cBhvr>
                                      <p:to>
                                        <p:strVal val="visible"/>
                                      </p:to>
                                    </p:set>
                                    <p:anim calcmode="lin" valueType="num">
                                      <p:cBhvr>
                                        <p:cTn id="90" dur="500" fill="hold"/>
                                        <p:tgtEl>
                                          <p:spTgt spid="42"/>
                                        </p:tgtEl>
                                        <p:attrNameLst>
                                          <p:attrName>ppt_w</p:attrName>
                                        </p:attrNameLst>
                                      </p:cBhvr>
                                      <p:tavLst>
                                        <p:tav tm="0">
                                          <p:val>
                                            <p:fltVal val="0"/>
                                          </p:val>
                                        </p:tav>
                                        <p:tav tm="100000">
                                          <p:val>
                                            <p:strVal val="#ppt_w"/>
                                          </p:val>
                                        </p:tav>
                                      </p:tavLst>
                                    </p:anim>
                                    <p:anim calcmode="lin" valueType="num">
                                      <p:cBhvr>
                                        <p:cTn id="91" dur="500" fill="hold"/>
                                        <p:tgtEl>
                                          <p:spTgt spid="42"/>
                                        </p:tgtEl>
                                        <p:attrNameLst>
                                          <p:attrName>ppt_h</p:attrName>
                                        </p:attrNameLst>
                                      </p:cBhvr>
                                      <p:tavLst>
                                        <p:tav tm="0">
                                          <p:val>
                                            <p:fltVal val="0"/>
                                          </p:val>
                                        </p:tav>
                                        <p:tav tm="100000">
                                          <p:val>
                                            <p:strVal val="#ppt_h"/>
                                          </p:val>
                                        </p:tav>
                                      </p:tavLst>
                                    </p:anim>
                                    <p:animEffect transition="in" filter="fade">
                                      <p:cBhvr>
                                        <p:cTn id="92" dur="500"/>
                                        <p:tgtEl>
                                          <p:spTgt spid="42"/>
                                        </p:tgtEl>
                                      </p:cBhvr>
                                    </p:animEffect>
                                  </p:childTnLst>
                                </p:cTn>
                              </p:par>
                            </p:childTnLst>
                          </p:cTn>
                        </p:par>
                        <p:par>
                          <p:cTn id="93" fill="hold">
                            <p:stCondLst>
                              <p:cond delay="4000"/>
                            </p:stCondLst>
                            <p:childTnLst>
                              <p:par>
                                <p:cTn id="94" presetID="22" presetClass="entr" presetSubtype="8" fill="hold" nodeType="afterEffect">
                                  <p:stCondLst>
                                    <p:cond delay="0"/>
                                  </p:stCondLst>
                                  <p:childTnLst>
                                    <p:set>
                                      <p:cBhvr>
                                        <p:cTn id="95" dur="1" fill="hold">
                                          <p:stCondLst>
                                            <p:cond delay="0"/>
                                          </p:stCondLst>
                                        </p:cTn>
                                        <p:tgtEl>
                                          <p:spTgt spid="46"/>
                                        </p:tgtEl>
                                        <p:attrNameLst>
                                          <p:attrName>style.visibility</p:attrName>
                                        </p:attrNameLst>
                                      </p:cBhvr>
                                      <p:to>
                                        <p:strVal val="visible"/>
                                      </p:to>
                                    </p:set>
                                    <p:animEffect transition="in" filter="wipe(left)">
                                      <p:cBhvr>
                                        <p:cTn id="96"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42"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保存系统中所有物理节点的身份，为节点发布认证和授权时需要的凭证</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验证交易、检验交易完整性、签署背书、验证背书和核验其他的区块链操作</a:t>
            </a: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容纳商业的证书颁发机构（</a:t>
            </a:r>
            <a:r>
              <a:rPr lang="en-US" altLang="zh-CN" dirty="0">
                <a:solidFill>
                  <a:schemeClr val="tx1">
                    <a:lumMod val="65000"/>
                    <a:lumOff val="35000"/>
                  </a:schemeClr>
                </a:solidFill>
              </a:rPr>
              <a:t>CAs</a:t>
            </a:r>
            <a:r>
              <a:rPr lang="zh-CN" altLang="en-US" dirty="0">
                <a:solidFill>
                  <a:schemeClr val="tx1">
                    <a:lumMod val="65000"/>
                    <a:lumOff val="35000"/>
                  </a:schemeClr>
                </a:solidFill>
              </a:rPr>
              <a:t>），提供独立的</a:t>
            </a:r>
            <a:r>
              <a:rPr lang="en-US" altLang="zh-CN" dirty="0">
                <a:solidFill>
                  <a:schemeClr val="tx1">
                    <a:lumMod val="65000"/>
                    <a:lumOff val="35000"/>
                  </a:schemeClr>
                </a:solidFill>
              </a:rPr>
              <a:t>CA</a:t>
            </a:r>
            <a:r>
              <a:rPr lang="zh-CN" altLang="en-US" dirty="0">
                <a:solidFill>
                  <a:schemeClr val="tx1">
                    <a:lumMod val="65000"/>
                    <a:lumOff val="35000"/>
                  </a:schemeClr>
                </a:solidFill>
              </a:rPr>
              <a:t>，叫做</a:t>
            </a:r>
            <a:r>
              <a:rPr lang="en-US" altLang="zh-CN" dirty="0">
                <a:solidFill>
                  <a:schemeClr val="tx1">
                    <a:lumMod val="65000"/>
                    <a:lumOff val="35000"/>
                  </a:schemeClr>
                </a:solidFill>
              </a:rPr>
              <a:t>Fabric-CA</a:t>
            </a:r>
          </a:p>
        </p:txBody>
      </p:sp>
      <p:grpSp>
        <p:nvGrpSpPr>
          <p:cNvPr id="34" name="组合 33"/>
          <p:cNvGrpSpPr/>
          <p:nvPr/>
        </p:nvGrpSpPr>
        <p:grpSpPr>
          <a:xfrm>
            <a:off x="661509" y="2094341"/>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grpSp>
      <p:grpSp>
        <p:nvGrpSpPr>
          <p:cNvPr id="39" name="组合 38"/>
          <p:cNvGrpSpPr/>
          <p:nvPr/>
        </p:nvGrpSpPr>
        <p:grpSpPr>
          <a:xfrm>
            <a:off x="967418" y="2531041"/>
            <a:ext cx="947164" cy="667927"/>
            <a:chOff x="8931338" y="2437732"/>
            <a:chExt cx="1010653" cy="890573"/>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05296" y="2466527"/>
              <a:ext cx="890438"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成员管理</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Tree>
    <p:extLst>
      <p:ext uri="{BB962C8B-B14F-4D97-AF65-F5344CB8AC3E}">
        <p14:creationId xmlns:p14="http://schemas.microsoft.com/office/powerpoint/2010/main" val="1119612520"/>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p:cTn id="36" dur="500" fill="hold"/>
                                        <p:tgtEl>
                                          <p:spTgt spid="46"/>
                                        </p:tgtEl>
                                        <p:attrNameLst>
                                          <p:attrName>ppt_w</p:attrName>
                                        </p:attrNameLst>
                                      </p:cBhvr>
                                      <p:tavLst>
                                        <p:tav tm="0">
                                          <p:val>
                                            <p:fltVal val="0"/>
                                          </p:val>
                                        </p:tav>
                                        <p:tav tm="100000">
                                          <p:val>
                                            <p:strVal val="#ppt_w"/>
                                          </p:val>
                                        </p:tav>
                                      </p:tavLst>
                                    </p:anim>
                                    <p:anim calcmode="lin" valueType="num">
                                      <p:cBhvr>
                                        <p:cTn id="37" dur="500" fill="hold"/>
                                        <p:tgtEl>
                                          <p:spTgt spid="46"/>
                                        </p:tgtEl>
                                        <p:attrNameLst>
                                          <p:attrName>ppt_h</p:attrName>
                                        </p:attrNameLst>
                                      </p:cBhvr>
                                      <p:tavLst>
                                        <p:tav tm="0">
                                          <p:val>
                                            <p:fltVal val="0"/>
                                          </p:val>
                                        </p:tav>
                                        <p:tav tm="100000">
                                          <p:val>
                                            <p:strVal val="#ppt_h"/>
                                          </p:val>
                                        </p:tav>
                                      </p:tavLst>
                                    </p:anim>
                                    <p:animEffect transition="in" filter="fade">
                                      <p:cBhvr>
                                        <p:cTn id="38" dur="500"/>
                                        <p:tgtEl>
                                          <p:spTgt spid="46"/>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left)">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chemeClr val="tx1">
                    <a:lumMod val="65000"/>
                    <a:lumOff val="35000"/>
                  </a:schemeClr>
                </a:solidFill>
              </a:rPr>
              <a:t>原子广播</a:t>
            </a:r>
            <a:r>
              <a:rPr lang="zh-CN" altLang="en-US" dirty="0">
                <a:solidFill>
                  <a:schemeClr val="tx1">
                    <a:lumMod val="65000"/>
                    <a:lumOff val="35000"/>
                  </a:schemeClr>
                </a:solidFill>
              </a:rPr>
              <a:t>实现了广播和传递的函数调用，在所有的交易中建立排序。</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信道的</a:t>
            </a:r>
            <a:r>
              <a:rPr lang="zh-CN" altLang="en-US" b="1" dirty="0">
                <a:solidFill>
                  <a:schemeClr val="tx1">
                    <a:lumMod val="65000"/>
                    <a:lumOff val="35000"/>
                  </a:schemeClr>
                </a:solidFill>
              </a:rPr>
              <a:t>重新配置</a:t>
            </a:r>
            <a:r>
              <a:rPr lang="zh-CN" altLang="en-US" dirty="0">
                <a:solidFill>
                  <a:schemeClr val="tx1">
                    <a:lumMod val="65000"/>
                    <a:lumOff val="35000"/>
                  </a:schemeClr>
                </a:solidFill>
              </a:rPr>
              <a:t>，信道的成员通过广播一个配置交易来更新信道配置。</a:t>
            </a: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chemeClr val="tx1">
                    <a:lumMod val="65000"/>
                    <a:lumOff val="35000"/>
                  </a:schemeClr>
                </a:solidFill>
              </a:rPr>
              <a:t>访问限制</a:t>
            </a:r>
            <a:r>
              <a:rPr lang="zh-CN" altLang="en-US" dirty="0">
                <a:solidFill>
                  <a:schemeClr val="tx1">
                    <a:lumMod val="65000"/>
                    <a:lumOff val="35000"/>
                  </a:schemeClr>
                </a:solidFill>
              </a:rPr>
              <a:t>，是在那些排序服务扮演可信任实体的配置中，限制特定节点和客户广播交易和接收区块。</a:t>
            </a:r>
            <a:endParaRPr lang="en-US" altLang="zh-CN" dirty="0">
              <a:solidFill>
                <a:schemeClr val="tx1">
                  <a:lumMod val="65000"/>
                  <a:lumOff val="35000"/>
                </a:schemeClr>
              </a:solidFill>
            </a:endParaRPr>
          </a:p>
        </p:txBody>
      </p:sp>
      <p:grpSp>
        <p:nvGrpSpPr>
          <p:cNvPr id="34" name="组合 33"/>
          <p:cNvGrpSpPr/>
          <p:nvPr/>
        </p:nvGrpSpPr>
        <p:grpSpPr>
          <a:xfrm>
            <a:off x="661509" y="2094341"/>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grpSp>
      <p:grpSp>
        <p:nvGrpSpPr>
          <p:cNvPr id="39" name="组合 38"/>
          <p:cNvGrpSpPr/>
          <p:nvPr/>
        </p:nvGrpSpPr>
        <p:grpSpPr>
          <a:xfrm>
            <a:off x="967418" y="2531041"/>
            <a:ext cx="947164" cy="667927"/>
            <a:chOff x="8931338" y="2437732"/>
            <a:chExt cx="1010653" cy="890573"/>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05296" y="2466527"/>
              <a:ext cx="890438"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排序服务</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2" name="文本框 1">
            <a:extLst>
              <a:ext uri="{FF2B5EF4-FFF2-40B4-BE49-F238E27FC236}">
                <a16:creationId xmlns:a16="http://schemas.microsoft.com/office/drawing/2014/main" id="{DB5F93EB-F24E-4805-8A5A-CA599916CB38}"/>
              </a:ext>
            </a:extLst>
          </p:cNvPr>
          <p:cNvSpPr txBox="1"/>
          <p:nvPr/>
        </p:nvSpPr>
        <p:spPr>
          <a:xfrm>
            <a:off x="1526579" y="232827"/>
            <a:ext cx="6251944" cy="800219"/>
          </a:xfrm>
          <a:prstGeom prst="rect">
            <a:avLst/>
          </a:prstGeom>
          <a:noFill/>
        </p:spPr>
        <p:txBody>
          <a:bodyPr wrap="square" rtlCol="0">
            <a:spAutoFit/>
          </a:bodyPr>
          <a:lstStyle/>
          <a:p>
            <a:r>
              <a:rPr lang="zh-CN" altLang="en-US" sz="1600" dirty="0">
                <a:solidFill>
                  <a:schemeClr val="tx1">
                    <a:lumMod val="65000"/>
                    <a:lumOff val="35000"/>
                  </a:schemeClr>
                </a:solidFill>
              </a:rPr>
              <a:t>排序服务是在系统信道上通过创世区块自己生成的，创世区块携带定义了排序服务属性的交易配置</a:t>
            </a:r>
            <a:r>
              <a:rPr lang="zh-CN" altLang="en-US" dirty="0">
                <a:solidFill>
                  <a:schemeClr val="tx1">
                    <a:lumMod val="65000"/>
                    <a:lumOff val="35000"/>
                  </a:schemeClr>
                </a:solidFill>
              </a:rPr>
              <a:t>。</a:t>
            </a:r>
          </a:p>
          <a:p>
            <a:endParaRPr lang="zh-CN" altLang="en-US" dirty="0">
              <a:solidFill>
                <a:schemeClr val="tx1">
                  <a:lumMod val="65000"/>
                  <a:lumOff val="35000"/>
                </a:schemeClr>
              </a:solidFill>
            </a:endParaRPr>
          </a:p>
        </p:txBody>
      </p:sp>
    </p:spTree>
    <p:extLst>
      <p:ext uri="{BB962C8B-B14F-4D97-AF65-F5344CB8AC3E}">
        <p14:creationId xmlns:p14="http://schemas.microsoft.com/office/powerpoint/2010/main" val="315454280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p:cTn id="36" dur="500" fill="hold"/>
                                        <p:tgtEl>
                                          <p:spTgt spid="46"/>
                                        </p:tgtEl>
                                        <p:attrNameLst>
                                          <p:attrName>ppt_w</p:attrName>
                                        </p:attrNameLst>
                                      </p:cBhvr>
                                      <p:tavLst>
                                        <p:tav tm="0">
                                          <p:val>
                                            <p:fltVal val="0"/>
                                          </p:val>
                                        </p:tav>
                                        <p:tav tm="100000">
                                          <p:val>
                                            <p:strVal val="#ppt_w"/>
                                          </p:val>
                                        </p:tav>
                                      </p:tavLst>
                                    </p:anim>
                                    <p:anim calcmode="lin" valueType="num">
                                      <p:cBhvr>
                                        <p:cTn id="37" dur="500" fill="hold"/>
                                        <p:tgtEl>
                                          <p:spTgt spid="46"/>
                                        </p:tgtEl>
                                        <p:attrNameLst>
                                          <p:attrName>ppt_h</p:attrName>
                                        </p:attrNameLst>
                                      </p:cBhvr>
                                      <p:tavLst>
                                        <p:tav tm="0">
                                          <p:val>
                                            <p:fltVal val="0"/>
                                          </p:val>
                                        </p:tav>
                                        <p:tav tm="100000">
                                          <p:val>
                                            <p:strVal val="#ppt_h"/>
                                          </p:val>
                                        </p:tav>
                                      </p:tavLst>
                                    </p:anim>
                                    <p:animEffect transition="in" filter="fade">
                                      <p:cBhvr>
                                        <p:cTn id="38" dur="500"/>
                                        <p:tgtEl>
                                          <p:spTgt spid="46"/>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left)">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012"/>
          <p:cNvSpPr/>
          <p:nvPr/>
        </p:nvSpPr>
        <p:spPr>
          <a:xfrm>
            <a:off x="5291568"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6" name="Shape 2014"/>
          <p:cNvSpPr/>
          <p:nvPr/>
        </p:nvSpPr>
        <p:spPr>
          <a:xfrm>
            <a:off x="1186463" y="2878522"/>
            <a:ext cx="2671029" cy="1264959"/>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7" name="Shape 2015"/>
          <p:cNvSpPr/>
          <p:nvPr/>
        </p:nvSpPr>
        <p:spPr>
          <a:xfrm>
            <a:off x="1186463"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9" name="Shape 2021"/>
          <p:cNvSpPr/>
          <p:nvPr/>
        </p:nvSpPr>
        <p:spPr>
          <a:xfrm>
            <a:off x="1739072" y="1647851"/>
            <a:ext cx="1820710" cy="382439"/>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l">
              <a:lnSpc>
                <a:spcPct val="120000"/>
              </a:lnSpc>
              <a:spcBef>
                <a:spcPts val="2500"/>
              </a:spcBef>
              <a:defRPr sz="2000">
                <a:solidFill>
                  <a:srgbClr val="53585F"/>
                </a:solidFill>
              </a:defRPr>
            </a:lvl1pPr>
          </a:lstStyle>
          <a:p>
            <a:pPr algn="just"/>
            <a:r>
              <a:rPr lang="zh-CN" altLang="en-US" sz="1400" dirty="0"/>
              <a:t>原子广播是通过基于</a:t>
            </a:r>
            <a:r>
              <a:rPr lang="en-US" altLang="zh-CN" sz="1400" dirty="0"/>
              <a:t>ZooKeeper</a:t>
            </a:r>
            <a:r>
              <a:rPr lang="zh-CN" altLang="en-US" sz="1400" dirty="0"/>
              <a:t>的</a:t>
            </a:r>
            <a:r>
              <a:rPr lang="en-US" altLang="zh-CN" sz="1400" dirty="0"/>
              <a:t>Apache Kafka</a:t>
            </a:r>
            <a:r>
              <a:rPr lang="zh-CN" altLang="en-US" sz="1400" dirty="0"/>
              <a:t>完成的</a:t>
            </a:r>
          </a:p>
          <a:p>
            <a:pPr algn="just"/>
            <a:endParaRPr lang="en-US" altLang="zh-CN" sz="1400" dirty="0">
              <a:solidFill>
                <a:schemeClr val="tx1">
                  <a:lumMod val="75000"/>
                  <a:lumOff val="25000"/>
                </a:schemeClr>
              </a:solidFill>
              <a:latin typeface="微软雅黑" pitchFamily="34" charset="-122"/>
              <a:ea typeface="微软雅黑" pitchFamily="34" charset="-122"/>
            </a:endParaRPr>
          </a:p>
        </p:txBody>
      </p:sp>
      <p:sp>
        <p:nvSpPr>
          <p:cNvPr id="11" name="Shape 2023"/>
          <p:cNvSpPr/>
          <p:nvPr/>
        </p:nvSpPr>
        <p:spPr>
          <a:xfrm>
            <a:off x="1757919" y="3147676"/>
            <a:ext cx="1741450" cy="36416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l">
              <a:lnSpc>
                <a:spcPct val="120000"/>
              </a:lnSpc>
              <a:spcBef>
                <a:spcPts val="2500"/>
              </a:spcBef>
              <a:defRPr sz="2000">
                <a:solidFill>
                  <a:srgbClr val="53585F"/>
                </a:solidFill>
              </a:defRPr>
            </a:lvl1pPr>
          </a:lstStyle>
          <a:p>
            <a:r>
              <a:rPr lang="en-US" altLang="zh-CN" sz="1400" dirty="0"/>
              <a:t>OSNs</a:t>
            </a:r>
            <a:r>
              <a:rPr lang="zh-CN" altLang="en-US" sz="1400" dirty="0"/>
              <a:t>在节点和</a:t>
            </a:r>
            <a:r>
              <a:rPr lang="en-US" altLang="zh-CN" sz="1400" dirty="0"/>
              <a:t>Kafka</a:t>
            </a:r>
            <a:r>
              <a:rPr lang="zh-CN" altLang="en-US" sz="1400" dirty="0"/>
              <a:t>间扮演代理服务器的角色</a:t>
            </a:r>
          </a:p>
        </p:txBody>
      </p:sp>
      <p:sp>
        <p:nvSpPr>
          <p:cNvPr id="13" name="Shape 2025"/>
          <p:cNvSpPr/>
          <p:nvPr/>
        </p:nvSpPr>
        <p:spPr>
          <a:xfrm>
            <a:off x="5654872" y="1851670"/>
            <a:ext cx="1734500" cy="382439"/>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r">
              <a:lnSpc>
                <a:spcPct val="120000"/>
              </a:lnSpc>
              <a:spcBef>
                <a:spcPts val="4500"/>
              </a:spcBef>
              <a:defRPr sz="2000">
                <a:solidFill>
                  <a:srgbClr val="53585F"/>
                </a:solidFill>
              </a:defRPr>
            </a:lvl1pPr>
          </a:lstStyle>
          <a:p>
            <a:pPr algn="just"/>
            <a:r>
              <a:rPr lang="zh-CN" altLang="en-US" sz="1400" dirty="0">
                <a:solidFill>
                  <a:schemeClr val="tx1">
                    <a:lumMod val="75000"/>
                    <a:lumOff val="25000"/>
                  </a:schemeClr>
                </a:solidFill>
                <a:latin typeface="微软雅黑" pitchFamily="34" charset="-122"/>
                <a:ea typeface="微软雅黑" pitchFamily="34" charset="-122"/>
              </a:rPr>
              <a:t>在合适的时候发送打包区块的信息</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57" name="组合 56"/>
          <p:cNvGrpSpPr/>
          <p:nvPr/>
        </p:nvGrpSpPr>
        <p:grpSpPr>
          <a:xfrm>
            <a:off x="3488945" y="1702369"/>
            <a:ext cx="2176351" cy="2176351"/>
            <a:chOff x="2193191" y="1899415"/>
            <a:chExt cx="2421376" cy="2421376"/>
          </a:xfrm>
          <a:effectLst/>
        </p:grpSpPr>
        <p:sp>
          <p:nvSpPr>
            <p:cNvPr id="58" name="椭圆 57"/>
            <p:cNvSpPr/>
            <p:nvPr/>
          </p:nvSpPr>
          <p:spPr>
            <a:xfrm>
              <a:off x="2193191" y="1899415"/>
              <a:ext cx="2421376" cy="2421376"/>
            </a:xfrm>
            <a:prstGeom prst="ellipse">
              <a:avLst/>
            </a:prstGeom>
            <a:solidFill>
              <a:srgbClr val="0070C0"/>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59" name="八边形 58"/>
            <p:cNvSpPr/>
            <p:nvPr/>
          </p:nvSpPr>
          <p:spPr>
            <a:xfrm>
              <a:off x="2345502" y="2051726"/>
              <a:ext cx="2116756" cy="2116756"/>
            </a:xfrm>
            <a:prstGeom prst="octagon">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sp>
        <p:nvSpPr>
          <p:cNvPr id="60" name="矩形 59"/>
          <p:cNvSpPr/>
          <p:nvPr/>
        </p:nvSpPr>
        <p:spPr>
          <a:xfrm>
            <a:off x="4175888" y="2430818"/>
            <a:ext cx="778826" cy="707886"/>
          </a:xfrm>
          <a:prstGeom prst="rect">
            <a:avLst/>
          </a:prstGeom>
        </p:spPr>
        <p:txBody>
          <a:bodyPr wrap="square">
            <a:spAutoFit/>
          </a:bodyPr>
          <a:lstStyle/>
          <a:p>
            <a:pPr algn="ct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原子广播</a:t>
            </a:r>
          </a:p>
        </p:txBody>
      </p:sp>
      <p:grpSp>
        <p:nvGrpSpPr>
          <p:cNvPr id="61" name="组合 60"/>
          <p:cNvGrpSpPr/>
          <p:nvPr/>
        </p:nvGrpSpPr>
        <p:grpSpPr>
          <a:xfrm>
            <a:off x="618867" y="1527304"/>
            <a:ext cx="1139838" cy="1139838"/>
            <a:chOff x="4184106" y="2952206"/>
            <a:chExt cx="3823790" cy="3823790"/>
          </a:xfrm>
        </p:grpSpPr>
        <p:sp>
          <p:nvSpPr>
            <p:cNvPr id="62" name="椭圆 61"/>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3" name="组合 62"/>
            <p:cNvGrpSpPr/>
            <p:nvPr/>
          </p:nvGrpSpPr>
          <p:grpSpPr>
            <a:xfrm>
              <a:off x="4710169" y="3478269"/>
              <a:ext cx="2771663" cy="2771663"/>
              <a:chOff x="2193191" y="1899415"/>
              <a:chExt cx="2421376" cy="2421376"/>
            </a:xfrm>
            <a:effectLst/>
          </p:grpSpPr>
          <p:sp>
            <p:nvSpPr>
              <p:cNvPr id="64" name="椭圆 63"/>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65" name="椭圆 64"/>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66" name="组合 65"/>
          <p:cNvGrpSpPr/>
          <p:nvPr/>
        </p:nvGrpSpPr>
        <p:grpSpPr>
          <a:xfrm>
            <a:off x="612144" y="2926877"/>
            <a:ext cx="1139838" cy="1139838"/>
            <a:chOff x="4184106" y="2952206"/>
            <a:chExt cx="3823790" cy="3823790"/>
          </a:xfrm>
        </p:grpSpPr>
        <p:sp>
          <p:nvSpPr>
            <p:cNvPr id="67" name="椭圆 6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8" name="组合 67"/>
            <p:cNvGrpSpPr/>
            <p:nvPr/>
          </p:nvGrpSpPr>
          <p:grpSpPr>
            <a:xfrm>
              <a:off x="4710169" y="3478269"/>
              <a:ext cx="2771663" cy="2771663"/>
              <a:chOff x="2193191" y="1899415"/>
              <a:chExt cx="2421376" cy="2421376"/>
            </a:xfrm>
            <a:effectLst/>
          </p:grpSpPr>
          <p:sp>
            <p:nvSpPr>
              <p:cNvPr id="69" name="椭圆 68"/>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0" name="椭圆 69"/>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71" name="组合 70"/>
          <p:cNvGrpSpPr/>
          <p:nvPr/>
        </p:nvGrpSpPr>
        <p:grpSpPr>
          <a:xfrm>
            <a:off x="7387113" y="1513856"/>
            <a:ext cx="1139838" cy="1139838"/>
            <a:chOff x="4184106" y="2952206"/>
            <a:chExt cx="3823790" cy="3823790"/>
          </a:xfrm>
        </p:grpSpPr>
        <p:sp>
          <p:nvSpPr>
            <p:cNvPr id="72" name="椭圆 71"/>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73" name="组合 72"/>
            <p:cNvGrpSpPr/>
            <p:nvPr/>
          </p:nvGrpSpPr>
          <p:grpSpPr>
            <a:xfrm>
              <a:off x="4710169" y="3478269"/>
              <a:ext cx="2771663" cy="2771663"/>
              <a:chOff x="2193191" y="1899415"/>
              <a:chExt cx="2421376" cy="2421376"/>
            </a:xfrm>
            <a:effectLst/>
          </p:grpSpPr>
          <p:sp>
            <p:nvSpPr>
              <p:cNvPr id="74" name="椭圆 73"/>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5" name="椭圆 74"/>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spTree>
    <p:extLst>
      <p:ext uri="{BB962C8B-B14F-4D97-AF65-F5344CB8AC3E}">
        <p14:creationId xmlns:p14="http://schemas.microsoft.com/office/powerpoint/2010/main" val="352335386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heel(1)">
                                      <p:cBhvr>
                                        <p:cTn id="7" dur="500"/>
                                        <p:tgtEl>
                                          <p:spTgt spid="5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61"/>
                                        </p:tgtEl>
                                        <p:attrNameLst>
                                          <p:attrName>style.visibility</p:attrName>
                                        </p:attrNameLst>
                                      </p:cBhvr>
                                      <p:to>
                                        <p:strVal val="visible"/>
                                      </p:to>
                                    </p:set>
                                    <p:anim calcmode="lin" valueType="num">
                                      <p:cBhvr>
                                        <p:cTn id="21" dur="500" fill="hold"/>
                                        <p:tgtEl>
                                          <p:spTgt spid="61"/>
                                        </p:tgtEl>
                                        <p:attrNameLst>
                                          <p:attrName>ppt_w</p:attrName>
                                        </p:attrNameLst>
                                      </p:cBhvr>
                                      <p:tavLst>
                                        <p:tav tm="0">
                                          <p:val>
                                            <p:fltVal val="0"/>
                                          </p:val>
                                        </p:tav>
                                        <p:tav tm="100000">
                                          <p:val>
                                            <p:strVal val="#ppt_w"/>
                                          </p:val>
                                        </p:tav>
                                      </p:tavLst>
                                    </p:anim>
                                    <p:anim calcmode="lin" valueType="num">
                                      <p:cBhvr>
                                        <p:cTn id="22" dur="500" fill="hold"/>
                                        <p:tgtEl>
                                          <p:spTgt spid="61"/>
                                        </p:tgtEl>
                                        <p:attrNameLst>
                                          <p:attrName>ppt_h</p:attrName>
                                        </p:attrNameLst>
                                      </p:cBhvr>
                                      <p:tavLst>
                                        <p:tav tm="0">
                                          <p:val>
                                            <p:fltVal val="0"/>
                                          </p:val>
                                        </p:tav>
                                        <p:tav tm="100000">
                                          <p:val>
                                            <p:strVal val="#ppt_h"/>
                                          </p:val>
                                        </p:tav>
                                      </p:tavLst>
                                    </p:anim>
                                    <p:animEffect transition="in" filter="fade">
                                      <p:cBhvr>
                                        <p:cTn id="23" dur="500"/>
                                        <p:tgtEl>
                                          <p:spTgt spid="6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Effect transition="in" filter="fade">
                                      <p:cBhvr>
                                        <p:cTn id="32" dur="500"/>
                                        <p:tgtEl>
                                          <p:spTgt spid="6"/>
                                        </p:tgtEl>
                                      </p:cBhvr>
                                    </p:animEffect>
                                  </p:childTnLst>
                                </p:cTn>
                              </p:par>
                            </p:childTnLst>
                          </p:cTn>
                        </p:par>
                        <p:par>
                          <p:cTn id="33" fill="hold">
                            <p:stCondLst>
                              <p:cond delay="2500"/>
                            </p:stCondLst>
                            <p:childTnLst>
                              <p:par>
                                <p:cTn id="34" presetID="53" presetClass="entr" presetSubtype="16" fill="hold" nodeType="afterEffect">
                                  <p:stCondLst>
                                    <p:cond delay="0"/>
                                  </p:stCondLst>
                                  <p:childTnLst>
                                    <p:set>
                                      <p:cBhvr>
                                        <p:cTn id="35" dur="1" fill="hold">
                                          <p:stCondLst>
                                            <p:cond delay="0"/>
                                          </p:stCondLst>
                                        </p:cTn>
                                        <p:tgtEl>
                                          <p:spTgt spid="66"/>
                                        </p:tgtEl>
                                        <p:attrNameLst>
                                          <p:attrName>style.visibility</p:attrName>
                                        </p:attrNameLst>
                                      </p:cBhvr>
                                      <p:to>
                                        <p:strVal val="visible"/>
                                      </p:to>
                                    </p:set>
                                    <p:anim calcmode="lin" valueType="num">
                                      <p:cBhvr>
                                        <p:cTn id="36" dur="500" fill="hold"/>
                                        <p:tgtEl>
                                          <p:spTgt spid="66"/>
                                        </p:tgtEl>
                                        <p:attrNameLst>
                                          <p:attrName>ppt_w</p:attrName>
                                        </p:attrNameLst>
                                      </p:cBhvr>
                                      <p:tavLst>
                                        <p:tav tm="0">
                                          <p:val>
                                            <p:fltVal val="0"/>
                                          </p:val>
                                        </p:tav>
                                        <p:tav tm="100000">
                                          <p:val>
                                            <p:strVal val="#ppt_w"/>
                                          </p:val>
                                        </p:tav>
                                      </p:tavLst>
                                    </p:anim>
                                    <p:anim calcmode="lin" valueType="num">
                                      <p:cBhvr>
                                        <p:cTn id="37" dur="500" fill="hold"/>
                                        <p:tgtEl>
                                          <p:spTgt spid="66"/>
                                        </p:tgtEl>
                                        <p:attrNameLst>
                                          <p:attrName>ppt_h</p:attrName>
                                        </p:attrNameLst>
                                      </p:cBhvr>
                                      <p:tavLst>
                                        <p:tav tm="0">
                                          <p:val>
                                            <p:fltVal val="0"/>
                                          </p:val>
                                        </p:tav>
                                        <p:tav tm="100000">
                                          <p:val>
                                            <p:strVal val="#ppt_h"/>
                                          </p:val>
                                        </p:tav>
                                      </p:tavLst>
                                    </p:anim>
                                    <p:animEffect transition="in" filter="fade">
                                      <p:cBhvr>
                                        <p:cTn id="38" dur="500"/>
                                        <p:tgtEl>
                                          <p:spTgt spid="6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childTnLst>
                          </p:cTn>
                        </p:par>
                        <p:par>
                          <p:cTn id="42" fill="hold">
                            <p:stCondLst>
                              <p:cond delay="3000"/>
                            </p:stCondLst>
                            <p:childTnLst>
                              <p:par>
                                <p:cTn id="43" presetID="53" presetClass="entr" presetSubtype="16" fill="hold" grpId="0" nodeType="after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p:cTn id="45" dur="500" fill="hold"/>
                                        <p:tgtEl>
                                          <p:spTgt spid="3"/>
                                        </p:tgtEl>
                                        <p:attrNameLst>
                                          <p:attrName>ppt_w</p:attrName>
                                        </p:attrNameLst>
                                      </p:cBhvr>
                                      <p:tavLst>
                                        <p:tav tm="0">
                                          <p:val>
                                            <p:fltVal val="0"/>
                                          </p:val>
                                        </p:tav>
                                        <p:tav tm="100000">
                                          <p:val>
                                            <p:strVal val="#ppt_w"/>
                                          </p:val>
                                        </p:tav>
                                      </p:tavLst>
                                    </p:anim>
                                    <p:anim calcmode="lin" valueType="num">
                                      <p:cBhvr>
                                        <p:cTn id="46" dur="500" fill="hold"/>
                                        <p:tgtEl>
                                          <p:spTgt spid="3"/>
                                        </p:tgtEl>
                                        <p:attrNameLst>
                                          <p:attrName>ppt_h</p:attrName>
                                        </p:attrNameLst>
                                      </p:cBhvr>
                                      <p:tavLst>
                                        <p:tav tm="0">
                                          <p:val>
                                            <p:fltVal val="0"/>
                                          </p:val>
                                        </p:tav>
                                        <p:tav tm="100000">
                                          <p:val>
                                            <p:strVal val="#ppt_h"/>
                                          </p:val>
                                        </p:tav>
                                      </p:tavLst>
                                    </p:anim>
                                    <p:animEffect transition="in" filter="fade">
                                      <p:cBhvr>
                                        <p:cTn id="47" dur="500"/>
                                        <p:tgtEl>
                                          <p:spTgt spid="3"/>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71"/>
                                        </p:tgtEl>
                                        <p:attrNameLst>
                                          <p:attrName>style.visibility</p:attrName>
                                        </p:attrNameLst>
                                      </p:cBhvr>
                                      <p:to>
                                        <p:strVal val="visible"/>
                                      </p:to>
                                    </p:set>
                                    <p:anim calcmode="lin" valueType="num">
                                      <p:cBhvr>
                                        <p:cTn id="51" dur="500" fill="hold"/>
                                        <p:tgtEl>
                                          <p:spTgt spid="71"/>
                                        </p:tgtEl>
                                        <p:attrNameLst>
                                          <p:attrName>ppt_w</p:attrName>
                                        </p:attrNameLst>
                                      </p:cBhvr>
                                      <p:tavLst>
                                        <p:tav tm="0">
                                          <p:val>
                                            <p:fltVal val="0"/>
                                          </p:val>
                                        </p:tav>
                                        <p:tav tm="100000">
                                          <p:val>
                                            <p:strVal val="#ppt_w"/>
                                          </p:val>
                                        </p:tav>
                                      </p:tavLst>
                                    </p:anim>
                                    <p:anim calcmode="lin" valueType="num">
                                      <p:cBhvr>
                                        <p:cTn id="52" dur="500" fill="hold"/>
                                        <p:tgtEl>
                                          <p:spTgt spid="71"/>
                                        </p:tgtEl>
                                        <p:attrNameLst>
                                          <p:attrName>ppt_h</p:attrName>
                                        </p:attrNameLst>
                                      </p:cBhvr>
                                      <p:tavLst>
                                        <p:tav tm="0">
                                          <p:val>
                                            <p:fltVal val="0"/>
                                          </p:val>
                                        </p:tav>
                                        <p:tav tm="100000">
                                          <p:val>
                                            <p:strVal val="#ppt_h"/>
                                          </p:val>
                                        </p:tav>
                                      </p:tavLst>
                                    </p:anim>
                                    <p:animEffect transition="in" filter="fade">
                                      <p:cBhvr>
                                        <p:cTn id="53" dur="500"/>
                                        <p:tgtEl>
                                          <p:spTgt spid="7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fade">
                                      <p:cBhvr>
                                        <p:cTn id="5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9" grpId="0" animBg="1"/>
      <p:bldP spid="11" grpId="0" animBg="1"/>
      <p:bldP spid="13" grpId="0" animBg="1"/>
      <p:bldP spid="6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通讯层是基于</a:t>
            </a:r>
            <a:r>
              <a:rPr lang="en-US" altLang="zh-CN" dirty="0" err="1">
                <a:solidFill>
                  <a:schemeClr val="tx1">
                    <a:lumMod val="65000"/>
                    <a:lumOff val="35000"/>
                  </a:schemeClr>
                </a:solidFill>
              </a:rPr>
              <a:t>gRPC</a:t>
            </a:r>
            <a:r>
              <a:rPr lang="zh-CN" altLang="en-US" dirty="0">
                <a:solidFill>
                  <a:schemeClr val="tx1">
                    <a:lumMod val="65000"/>
                    <a:lumOff val="35000"/>
                  </a:schemeClr>
                </a:solidFill>
              </a:rPr>
              <a:t>的，并且通过彼此验证利用了</a:t>
            </a:r>
            <a:r>
              <a:rPr lang="en-US" altLang="zh-CN" dirty="0">
                <a:solidFill>
                  <a:schemeClr val="tx1">
                    <a:lumMod val="65000"/>
                    <a:lumOff val="35000"/>
                  </a:schemeClr>
                </a:solidFill>
              </a:rPr>
              <a:t>TLS</a:t>
            </a:r>
            <a:r>
              <a:rPr lang="zh-CN" altLang="en-US" dirty="0">
                <a:solidFill>
                  <a:schemeClr val="tx1">
                    <a:lumMod val="65000"/>
                    <a:lumOff val="35000"/>
                  </a:schemeClr>
                </a:solidFill>
              </a:rPr>
              <a:t>协议，这让每一边都可以将</a:t>
            </a:r>
            <a:r>
              <a:rPr lang="en-US" altLang="zh-CN" dirty="0">
                <a:solidFill>
                  <a:schemeClr val="tx1">
                    <a:lumMod val="65000"/>
                    <a:lumOff val="35000"/>
                  </a:schemeClr>
                </a:solidFill>
              </a:rPr>
              <a:t>TLS</a:t>
            </a:r>
            <a:r>
              <a:rPr lang="zh-CN" altLang="en-US" dirty="0">
                <a:solidFill>
                  <a:schemeClr val="tx1">
                    <a:lumMod val="65000"/>
                    <a:lumOff val="35000"/>
                  </a:schemeClr>
                </a:solidFill>
              </a:rPr>
              <a:t>证书绑定到远程节点的身份。</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保存了实时更新的系统中所有在线节点的成员管理视图</a:t>
            </a: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可靠地分发数据，将区块链的状态传递给新加入的节点</a:t>
            </a:r>
          </a:p>
        </p:txBody>
      </p:sp>
      <p:grpSp>
        <p:nvGrpSpPr>
          <p:cNvPr id="34" name="组合 33"/>
          <p:cNvGrpSpPr/>
          <p:nvPr/>
        </p:nvGrpSpPr>
        <p:grpSpPr>
          <a:xfrm>
            <a:off x="661509" y="2094341"/>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grpSp>
      <p:grpSp>
        <p:nvGrpSpPr>
          <p:cNvPr id="39" name="组合 38"/>
          <p:cNvGrpSpPr/>
          <p:nvPr/>
        </p:nvGrpSpPr>
        <p:grpSpPr>
          <a:xfrm>
            <a:off x="967418" y="2531041"/>
            <a:ext cx="947164" cy="667927"/>
            <a:chOff x="8931338" y="2437732"/>
            <a:chExt cx="1010653" cy="890573"/>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05296" y="2466527"/>
              <a:ext cx="890438"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交流组件</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Tree>
    <p:extLst>
      <p:ext uri="{BB962C8B-B14F-4D97-AF65-F5344CB8AC3E}">
        <p14:creationId xmlns:p14="http://schemas.microsoft.com/office/powerpoint/2010/main" val="346028697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p:cTn id="36" dur="500" fill="hold"/>
                                        <p:tgtEl>
                                          <p:spTgt spid="46"/>
                                        </p:tgtEl>
                                        <p:attrNameLst>
                                          <p:attrName>ppt_w</p:attrName>
                                        </p:attrNameLst>
                                      </p:cBhvr>
                                      <p:tavLst>
                                        <p:tav tm="0">
                                          <p:val>
                                            <p:fltVal val="0"/>
                                          </p:val>
                                        </p:tav>
                                        <p:tav tm="100000">
                                          <p:val>
                                            <p:strVal val="#ppt_w"/>
                                          </p:val>
                                        </p:tav>
                                      </p:tavLst>
                                    </p:anim>
                                    <p:anim calcmode="lin" valueType="num">
                                      <p:cBhvr>
                                        <p:cTn id="37" dur="500" fill="hold"/>
                                        <p:tgtEl>
                                          <p:spTgt spid="46"/>
                                        </p:tgtEl>
                                        <p:attrNameLst>
                                          <p:attrName>ppt_h</p:attrName>
                                        </p:attrNameLst>
                                      </p:cBhvr>
                                      <p:tavLst>
                                        <p:tav tm="0">
                                          <p:val>
                                            <p:fltVal val="0"/>
                                          </p:val>
                                        </p:tav>
                                        <p:tav tm="100000">
                                          <p:val>
                                            <p:strVal val="#ppt_h"/>
                                          </p:val>
                                        </p:tav>
                                      </p:tavLst>
                                    </p:anim>
                                    <p:animEffect transition="in" filter="fade">
                                      <p:cBhvr>
                                        <p:cTn id="38" dur="500"/>
                                        <p:tgtEl>
                                          <p:spTgt spid="46"/>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left)">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chemeClr val="tx1">
                  <a:lumMod val="65000"/>
                  <a:lumOff val="35000"/>
                </a:schemeClr>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长期储存账本和区块链的数据，启动模拟、验证和账本更新的过程</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solidFill>
                  <a:schemeClr val="tx1">
                    <a:lumMod val="65000"/>
                    <a:lumOff val="35000"/>
                  </a:schemeClr>
                </a:solidFill>
              </a:rPr>
              <a:t>节点交易管理员</a:t>
            </a:r>
            <a:r>
              <a:rPr lang="en-US" altLang="zh-CN" b="1" dirty="0">
                <a:solidFill>
                  <a:schemeClr val="tx1">
                    <a:lumMod val="65000"/>
                    <a:lumOff val="35000"/>
                  </a:schemeClr>
                </a:solidFill>
              </a:rPr>
              <a:t>(PTM)</a:t>
            </a:r>
            <a:endParaRPr lang="zh-CN" altLang="en-US" dirty="0">
              <a:solidFill>
                <a:schemeClr val="tx1">
                  <a:lumMod val="65000"/>
                  <a:lumOff val="35000"/>
                </a:schemeClr>
              </a:solidFill>
            </a:endParaRP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tx1">
                    <a:lumMod val="65000"/>
                    <a:lumOff val="35000"/>
                  </a:schemeClr>
                </a:solidFill>
              </a:rPr>
              <a:t>PTM</a:t>
            </a:r>
            <a:r>
              <a:rPr lang="zh-CN" altLang="en-US" dirty="0">
                <a:solidFill>
                  <a:schemeClr val="tx1">
                    <a:lumMod val="65000"/>
                    <a:lumOff val="35000"/>
                  </a:schemeClr>
                </a:solidFill>
              </a:rPr>
              <a:t>使用一个本地的键值对数据库来实现版本控制的键值对储存，使用</a:t>
            </a:r>
            <a:r>
              <a:rPr lang="en-US" altLang="zh-CN" dirty="0" err="1">
                <a:solidFill>
                  <a:schemeClr val="tx1">
                    <a:lumMod val="65000"/>
                    <a:lumOff val="35000"/>
                  </a:schemeClr>
                </a:solidFill>
              </a:rPr>
              <a:t>LevelDB</a:t>
            </a:r>
            <a:r>
              <a:rPr lang="zh-CN" altLang="en-US" dirty="0">
                <a:solidFill>
                  <a:schemeClr val="tx1">
                    <a:lumMod val="65000"/>
                    <a:lumOff val="35000"/>
                  </a:schemeClr>
                </a:solidFill>
              </a:rPr>
              <a:t>或者是</a:t>
            </a:r>
            <a:r>
              <a:rPr lang="en-US" altLang="zh-CN" dirty="0">
                <a:solidFill>
                  <a:schemeClr val="tx1">
                    <a:lumMod val="65000"/>
                    <a:lumOff val="35000"/>
                  </a:schemeClr>
                </a:solidFill>
              </a:rPr>
              <a:t>Apache </a:t>
            </a:r>
            <a:r>
              <a:rPr lang="en-US" altLang="zh-CN" dirty="0" err="1">
                <a:solidFill>
                  <a:schemeClr val="tx1">
                    <a:lumMod val="65000"/>
                    <a:lumOff val="35000"/>
                  </a:schemeClr>
                </a:solidFill>
              </a:rPr>
              <a:t>CoachDB</a:t>
            </a:r>
            <a:r>
              <a:rPr lang="zh-CN" altLang="en-US" dirty="0">
                <a:solidFill>
                  <a:schemeClr val="tx1">
                    <a:lumMod val="65000"/>
                    <a:lumOff val="35000"/>
                  </a:schemeClr>
                </a:solidFill>
              </a:rPr>
              <a:t>储存。</a:t>
            </a:r>
          </a:p>
        </p:txBody>
      </p:sp>
      <p:grpSp>
        <p:nvGrpSpPr>
          <p:cNvPr id="34" name="组合 33"/>
          <p:cNvGrpSpPr/>
          <p:nvPr/>
        </p:nvGrpSpPr>
        <p:grpSpPr>
          <a:xfrm>
            <a:off x="661509" y="2094341"/>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grpSp>
      <p:grpSp>
        <p:nvGrpSpPr>
          <p:cNvPr id="39" name="组合 38"/>
          <p:cNvGrpSpPr/>
          <p:nvPr/>
        </p:nvGrpSpPr>
        <p:grpSpPr>
          <a:xfrm>
            <a:off x="967418" y="2531041"/>
            <a:ext cx="947164" cy="667927"/>
            <a:chOff x="8931338" y="2437732"/>
            <a:chExt cx="1010653" cy="890573"/>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05296" y="2466527"/>
              <a:ext cx="890438"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账本保存</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Tree>
    <p:extLst>
      <p:ext uri="{BB962C8B-B14F-4D97-AF65-F5344CB8AC3E}">
        <p14:creationId xmlns:p14="http://schemas.microsoft.com/office/powerpoint/2010/main" val="1672644035"/>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p:cTn id="36" dur="500" fill="hold"/>
                                        <p:tgtEl>
                                          <p:spTgt spid="46"/>
                                        </p:tgtEl>
                                        <p:attrNameLst>
                                          <p:attrName>ppt_w</p:attrName>
                                        </p:attrNameLst>
                                      </p:cBhvr>
                                      <p:tavLst>
                                        <p:tav tm="0">
                                          <p:val>
                                            <p:fltVal val="0"/>
                                          </p:val>
                                        </p:tav>
                                        <p:tav tm="100000">
                                          <p:val>
                                            <p:strVal val="#ppt_w"/>
                                          </p:val>
                                        </p:tav>
                                      </p:tavLst>
                                    </p:anim>
                                    <p:anim calcmode="lin" valueType="num">
                                      <p:cBhvr>
                                        <p:cTn id="37" dur="500" fill="hold"/>
                                        <p:tgtEl>
                                          <p:spTgt spid="46"/>
                                        </p:tgtEl>
                                        <p:attrNameLst>
                                          <p:attrName>ppt_h</p:attrName>
                                        </p:attrNameLst>
                                      </p:cBhvr>
                                      <p:tavLst>
                                        <p:tav tm="0">
                                          <p:val>
                                            <p:fltVal val="0"/>
                                          </p:val>
                                        </p:tav>
                                        <p:tav tm="100000">
                                          <p:val>
                                            <p:strVal val="#ppt_h"/>
                                          </p:val>
                                        </p:tav>
                                      </p:tavLst>
                                    </p:anim>
                                    <p:animEffect transition="in" filter="fade">
                                      <p:cBhvr>
                                        <p:cTn id="38" dur="500"/>
                                        <p:tgtEl>
                                          <p:spTgt spid="46"/>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left)">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45002" y="1249593"/>
            <a:ext cx="1788430" cy="1788430"/>
            <a:chOff x="4240335" y="3008435"/>
            <a:chExt cx="3711332" cy="3711332"/>
          </a:xfrm>
        </p:grpSpPr>
        <p:sp>
          <p:nvSpPr>
            <p:cNvPr id="3" name="椭圆 2"/>
            <p:cNvSpPr/>
            <p:nvPr/>
          </p:nvSpPr>
          <p:spPr>
            <a:xfrm>
              <a:off x="4240335" y="3008435"/>
              <a:ext cx="3711332" cy="3711332"/>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4" name="组合 3"/>
            <p:cNvGrpSpPr/>
            <p:nvPr/>
          </p:nvGrpSpPr>
          <p:grpSpPr>
            <a:xfrm>
              <a:off x="4710169" y="3478269"/>
              <a:ext cx="2771663" cy="2771663"/>
              <a:chOff x="2193191" y="1899415"/>
              <a:chExt cx="2421376" cy="2421376"/>
            </a:xfrm>
            <a:effectLst/>
          </p:grpSpPr>
          <p:sp>
            <p:nvSpPr>
              <p:cNvPr id="5" name="椭圆 4"/>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椭圆 5"/>
              <p:cNvSpPr/>
              <p:nvPr/>
            </p:nvSpPr>
            <p:spPr>
              <a:xfrm>
                <a:off x="2345502" y="2051726"/>
                <a:ext cx="2116756" cy="2116756"/>
              </a:xfrm>
              <a:prstGeom prst="ellipse">
                <a:avLst/>
              </a:prstGeom>
              <a:solidFill>
                <a:schemeClr val="bg1">
                  <a:lumMod val="95000"/>
                </a:schemeClr>
              </a:solidFill>
              <a:ln w="50800">
                <a:noFill/>
              </a:ln>
              <a:effectLst>
                <a:outerShdw blurRad="152400" dist="635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sp>
        <p:nvSpPr>
          <p:cNvPr id="24" name="任意多边形 23"/>
          <p:cNvSpPr/>
          <p:nvPr/>
        </p:nvSpPr>
        <p:spPr>
          <a:xfrm>
            <a:off x="-1" y="0"/>
            <a:ext cx="2039217" cy="5143500"/>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37789" h="8001905">
                <a:moveTo>
                  <a:pt x="0" y="0"/>
                </a:moveTo>
                <a:lnTo>
                  <a:pt x="2837788" y="0"/>
                </a:lnTo>
                <a:lnTo>
                  <a:pt x="2837788" y="1968500"/>
                </a:lnTo>
                <a:lnTo>
                  <a:pt x="2837789" y="1968500"/>
                </a:lnTo>
                <a:lnTo>
                  <a:pt x="2837789" y="2363879"/>
                </a:lnTo>
                <a:lnTo>
                  <a:pt x="2618085" y="2386026"/>
                </a:lnTo>
                <a:cubicBezTo>
                  <a:pt x="2121320" y="2487680"/>
                  <a:pt x="1747634" y="2927218"/>
                  <a:pt x="1747634" y="3454034"/>
                </a:cubicBezTo>
                <a:cubicBezTo>
                  <a:pt x="1747634" y="3980852"/>
                  <a:pt x="2121320" y="4420389"/>
                  <a:pt x="2618085" y="4522042"/>
                </a:cubicBezTo>
                <a:lnTo>
                  <a:pt x="2837789" y="4544190"/>
                </a:lnTo>
                <a:lnTo>
                  <a:pt x="2837789" y="6858000"/>
                </a:lnTo>
                <a:lnTo>
                  <a:pt x="2837788" y="6858000"/>
                </a:lnTo>
                <a:lnTo>
                  <a:pt x="2837788" y="8001905"/>
                </a:lnTo>
                <a:lnTo>
                  <a:pt x="0" y="8001905"/>
                </a:lnTo>
                <a:lnTo>
                  <a:pt x="0" y="6858000"/>
                </a:lnTo>
                <a:lnTo>
                  <a:pt x="0" y="6376305"/>
                </a:lnTo>
                <a:lnTo>
                  <a:pt x="0" y="2133600"/>
                </a:lnTo>
                <a:lnTo>
                  <a:pt x="0" y="1968500"/>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4" name="圆角矩形 13"/>
          <p:cNvSpPr/>
          <p:nvPr/>
        </p:nvSpPr>
        <p:spPr>
          <a:xfrm>
            <a:off x="3001095" y="3284307"/>
            <a:ext cx="5128673" cy="3216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endParaRPr lang="zh-CN" altLang="en-US">
              <a:solidFill>
                <a:srgbClr val="FFFFFF"/>
              </a:solidFill>
              <a:latin typeface="Calibri"/>
              <a:ea typeface="宋体" panose="02010600030101010101" pitchFamily="2" charset="-122"/>
            </a:endParaRPr>
          </a:p>
        </p:txBody>
      </p:sp>
      <p:sp>
        <p:nvSpPr>
          <p:cNvPr id="16" name="文本框 15"/>
          <p:cNvSpPr txBox="1"/>
          <p:nvPr/>
        </p:nvSpPr>
        <p:spPr>
          <a:xfrm>
            <a:off x="2891915" y="1569133"/>
            <a:ext cx="3603777" cy="1177245"/>
          </a:xfrm>
          <a:prstGeom prst="rect">
            <a:avLst/>
          </a:prstGeom>
          <a:noFill/>
        </p:spPr>
        <p:txBody>
          <a:bodyPr wrap="square" lIns="68580" tIns="34290" rIns="68580" bIns="34290" rtlCol="0">
            <a:spAutoFit/>
          </a:bodyPr>
          <a:lstStyle/>
          <a:p>
            <a:r>
              <a:rPr lang="en-US" altLang="zh-CN" sz="7200" dirty="0">
                <a:solidFill>
                  <a:srgbClr val="0070C0"/>
                </a:solidFill>
                <a:latin typeface="Impact" panose="020B0806030902050204" pitchFamily="34" charset="0"/>
              </a:rPr>
              <a:t>PART 01</a:t>
            </a:r>
            <a:endParaRPr lang="zh-CN" altLang="en-US" sz="7200" dirty="0">
              <a:solidFill>
                <a:srgbClr val="0070C0"/>
              </a:solidFill>
              <a:latin typeface="Impact" panose="020B0806030902050204" pitchFamily="34" charset="0"/>
            </a:endParaRPr>
          </a:p>
        </p:txBody>
      </p:sp>
      <p:sp>
        <p:nvSpPr>
          <p:cNvPr id="18" name="文本框 17"/>
          <p:cNvSpPr txBox="1"/>
          <p:nvPr/>
        </p:nvSpPr>
        <p:spPr>
          <a:xfrm>
            <a:off x="2806855" y="2769880"/>
            <a:ext cx="3267731" cy="584775"/>
          </a:xfrm>
          <a:prstGeom prst="rect">
            <a:avLst/>
          </a:prstGeom>
          <a:noFill/>
        </p:spPr>
        <p:txBody>
          <a:bodyPr wrap="square" rtlCol="0">
            <a:spAutoFit/>
          </a:bodyPr>
          <a:lstStyle/>
          <a:p>
            <a:r>
              <a:rPr lang="en-US" altLang="zh-CN" sz="3200" b="1" dirty="0">
                <a:solidFill>
                  <a:schemeClr val="tx1">
                    <a:lumMod val="65000"/>
                    <a:lumOff val="35000"/>
                  </a:schemeClr>
                </a:solidFill>
                <a:latin typeface="ITC Avant Garde Std Bk" panose="020B0502020202020204" pitchFamily="34" charset="0"/>
              </a:rPr>
              <a:t> INTRODUCTION</a:t>
            </a:r>
          </a:p>
        </p:txBody>
      </p:sp>
      <p:sp>
        <p:nvSpPr>
          <p:cNvPr id="20" name="文本框 19"/>
          <p:cNvSpPr txBox="1"/>
          <p:nvPr/>
        </p:nvSpPr>
        <p:spPr bwMode="auto">
          <a:xfrm>
            <a:off x="2926288" y="3383092"/>
            <a:ext cx="5203480" cy="339708"/>
          </a:xfrm>
          <a:prstGeom prst="rect">
            <a:avLst/>
          </a:prstGeom>
          <a:noFill/>
        </p:spPr>
        <p:txBody>
          <a:bodyPr wrap="square" lIns="68580" tIns="34290" rIns="68580" bIns="3429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Based on Hyperledger Fabric v1.1.0-preview</a:t>
            </a:r>
          </a:p>
        </p:txBody>
      </p:sp>
      <p:grpSp>
        <p:nvGrpSpPr>
          <p:cNvPr id="25" name="组合 24"/>
          <p:cNvGrpSpPr/>
          <p:nvPr/>
        </p:nvGrpSpPr>
        <p:grpSpPr>
          <a:xfrm>
            <a:off x="1787045" y="1867537"/>
            <a:ext cx="527203" cy="530769"/>
            <a:chOff x="5042691" y="2273920"/>
            <a:chExt cx="702937" cy="707692"/>
          </a:xfrm>
          <a:solidFill>
            <a:srgbClr val="0070C0"/>
          </a:solidFill>
        </p:grpSpPr>
        <p:sp>
          <p:nvSpPr>
            <p:cNvPr id="26" name="Freeform 12"/>
            <p:cNvSpPr>
              <a:spLocks/>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3"/>
            <p:cNvSpPr>
              <a:spLocks noEditPoints="1"/>
            </p:cNvSpPr>
            <p:nvPr/>
          </p:nvSpPr>
          <p:spPr bwMode="auto">
            <a:xfrm>
              <a:off x="5042691" y="2273920"/>
              <a:ext cx="529214" cy="655758"/>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10384371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箭头3"/>
          <p:cNvSpPr>
            <a:spLocks/>
          </p:cNvSpPr>
          <p:nvPr/>
        </p:nvSpPr>
        <p:spPr bwMode="gray">
          <a:xfrm flipV="1">
            <a:off x="1531850" y="2876219"/>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4" name="箭头2"/>
          <p:cNvSpPr>
            <a:spLocks/>
          </p:cNvSpPr>
          <p:nvPr/>
        </p:nvSpPr>
        <p:spPr bwMode="gray">
          <a:xfrm rot="16200000">
            <a:off x="1747861" y="2401564"/>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6" name="箭头1"/>
          <p:cNvSpPr>
            <a:spLocks/>
          </p:cNvSpPr>
          <p:nvPr/>
        </p:nvSpPr>
        <p:spPr bwMode="gray">
          <a:xfrm>
            <a:off x="1526579" y="1630311"/>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a:ex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7" name="文本1"/>
          <p:cNvSpPr>
            <a:spLocks noChangeArrowheads="1"/>
          </p:cNvSpPr>
          <p:nvPr/>
        </p:nvSpPr>
        <p:spPr bwMode="gray">
          <a:xfrm>
            <a:off x="3378267" y="1338757"/>
            <a:ext cx="4434093" cy="896993"/>
          </a:xfrm>
          <a:prstGeom prst="roundRect">
            <a:avLst>
              <a:gd name="adj" fmla="val 11505"/>
            </a:avLst>
          </a:prstGeom>
          <a:noFill/>
          <a:ln w="15875" cap="flat" cmpd="sng" algn="ctr">
            <a:solidFill>
              <a:srgbClr val="595959"/>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solidFill>
                  <a:schemeClr val="tx1">
                    <a:lumMod val="65000"/>
                    <a:lumOff val="35000"/>
                  </a:schemeClr>
                </a:solidFill>
              </a:rPr>
              <a:t>Chaincode  </a:t>
            </a:r>
            <a:r>
              <a:rPr lang="zh-CN" altLang="en-US" dirty="0">
                <a:solidFill>
                  <a:schemeClr val="tx1">
                    <a:lumMod val="65000"/>
                    <a:lumOff val="35000"/>
                  </a:schemeClr>
                </a:solidFill>
              </a:rPr>
              <a:t>当前有三种语言支持编写链码：</a:t>
            </a:r>
            <a:r>
              <a:rPr lang="en-US" altLang="zh-CN" dirty="0">
                <a:solidFill>
                  <a:schemeClr val="tx1">
                    <a:lumMod val="65000"/>
                    <a:lumOff val="35000"/>
                  </a:schemeClr>
                </a:solidFill>
              </a:rPr>
              <a:t>Go</a:t>
            </a:r>
            <a:r>
              <a:rPr lang="zh-CN" altLang="en-US" dirty="0">
                <a:solidFill>
                  <a:schemeClr val="tx1">
                    <a:lumMod val="65000"/>
                    <a:lumOff val="35000"/>
                  </a:schemeClr>
                </a:solidFill>
              </a:rPr>
              <a:t>，</a:t>
            </a:r>
            <a:r>
              <a:rPr lang="en-US" altLang="zh-CN" dirty="0">
                <a:solidFill>
                  <a:schemeClr val="tx1">
                    <a:lumMod val="65000"/>
                    <a:lumOff val="35000"/>
                  </a:schemeClr>
                </a:solidFill>
              </a:rPr>
              <a:t>Java</a:t>
            </a:r>
            <a:r>
              <a:rPr lang="zh-CN" altLang="en-US" dirty="0">
                <a:solidFill>
                  <a:schemeClr val="tx1">
                    <a:lumMod val="65000"/>
                    <a:lumOff val="35000"/>
                  </a:schemeClr>
                </a:solidFill>
              </a:rPr>
              <a:t>，</a:t>
            </a:r>
            <a:r>
              <a:rPr lang="en-US" altLang="zh-CN" dirty="0">
                <a:solidFill>
                  <a:schemeClr val="tx1">
                    <a:lumMod val="65000"/>
                    <a:lumOff val="35000"/>
                  </a:schemeClr>
                </a:solidFill>
              </a:rPr>
              <a:t>Node.js</a:t>
            </a:r>
          </a:p>
        </p:txBody>
      </p:sp>
      <p:sp>
        <p:nvSpPr>
          <p:cNvPr id="9" name="文本2"/>
          <p:cNvSpPr>
            <a:spLocks noChangeArrowheads="1"/>
          </p:cNvSpPr>
          <p:nvPr/>
        </p:nvSpPr>
        <p:spPr bwMode="gray">
          <a:xfrm>
            <a:off x="3378267" y="2428790"/>
            <a:ext cx="4434093" cy="894027"/>
          </a:xfrm>
          <a:prstGeom prst="roundRect">
            <a:avLst>
              <a:gd name="adj" fmla="val 11505"/>
            </a:avLst>
          </a:prstGeom>
          <a:noFill/>
          <a:ln w="15875" cap="flat" cmpd="sng" algn="ctr">
            <a:solidFill>
              <a:srgbClr val="0070C0"/>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每个用户层或应用级链码在</a:t>
            </a:r>
            <a:r>
              <a:rPr lang="en-US" altLang="zh-CN" dirty="0">
                <a:solidFill>
                  <a:schemeClr val="tx1">
                    <a:lumMod val="65000"/>
                    <a:lumOff val="35000"/>
                  </a:schemeClr>
                </a:solidFill>
              </a:rPr>
              <a:t>Docker</a:t>
            </a:r>
            <a:r>
              <a:rPr lang="zh-CN" altLang="en-US" dirty="0">
                <a:solidFill>
                  <a:schemeClr val="tx1">
                    <a:lumMod val="65000"/>
                    <a:lumOff val="35000"/>
                  </a:schemeClr>
                </a:solidFill>
              </a:rPr>
              <a:t>容器环境的分离进程中运行，这将链码和其他链码以及节点隔离开</a:t>
            </a:r>
          </a:p>
        </p:txBody>
      </p:sp>
      <p:sp>
        <p:nvSpPr>
          <p:cNvPr id="11" name="文本3"/>
          <p:cNvSpPr>
            <a:spLocks noChangeArrowheads="1"/>
          </p:cNvSpPr>
          <p:nvPr/>
        </p:nvSpPr>
        <p:spPr bwMode="ltGray">
          <a:xfrm>
            <a:off x="3378267" y="3509594"/>
            <a:ext cx="4434093" cy="886051"/>
          </a:xfrm>
          <a:prstGeom prst="roundRect">
            <a:avLst>
              <a:gd name="adj" fmla="val 11505"/>
            </a:avLst>
          </a:prstGeom>
          <a:noFill/>
          <a:ln w="15875" cap="flat" cmpd="sng" algn="ctr">
            <a:solidFill>
              <a:schemeClr val="accent4"/>
            </a:solidFill>
            <a:prstDash val="solid"/>
          </a:ln>
          <a:effectLst/>
          <a:ex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a:solidFill>
                  <a:schemeClr val="tx1">
                    <a:lumMod val="65000"/>
                    <a:lumOff val="35000"/>
                  </a:schemeClr>
                </a:solidFill>
              </a:rPr>
              <a:t>与应用链码相对，系统链码直接在节点进程里运行</a:t>
            </a:r>
          </a:p>
        </p:txBody>
      </p:sp>
      <p:grpSp>
        <p:nvGrpSpPr>
          <p:cNvPr id="34" name="组合 33"/>
          <p:cNvGrpSpPr/>
          <p:nvPr/>
        </p:nvGrpSpPr>
        <p:grpSpPr>
          <a:xfrm>
            <a:off x="661509" y="2094341"/>
            <a:ext cx="1590850" cy="1590851"/>
            <a:chOff x="4184106" y="2952206"/>
            <a:chExt cx="3823790" cy="3823790"/>
          </a:xfrm>
        </p:grpSpPr>
        <p:sp>
          <p:nvSpPr>
            <p:cNvPr id="35" name="椭圆 3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36" name="组合 35"/>
            <p:cNvGrpSpPr/>
            <p:nvPr/>
          </p:nvGrpSpPr>
          <p:grpSpPr>
            <a:xfrm>
              <a:off x="4710170" y="3478267"/>
              <a:ext cx="2771662" cy="2771663"/>
              <a:chOff x="2193192" y="1899414"/>
              <a:chExt cx="2421375" cy="2421376"/>
            </a:xfrm>
            <a:effectLst/>
          </p:grpSpPr>
          <p:sp>
            <p:nvSpPr>
              <p:cNvPr id="37" name="椭圆 36"/>
              <p:cNvSpPr/>
              <p:nvPr/>
            </p:nvSpPr>
            <p:spPr>
              <a:xfrm>
                <a:off x="2193192" y="1899414"/>
                <a:ext cx="2421375"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38" name="八边形 3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grpSp>
        <p:nvGrpSpPr>
          <p:cNvPr id="39" name="组合 38"/>
          <p:cNvGrpSpPr/>
          <p:nvPr/>
        </p:nvGrpSpPr>
        <p:grpSpPr>
          <a:xfrm>
            <a:off x="967418" y="2531041"/>
            <a:ext cx="947164" cy="667927"/>
            <a:chOff x="8931338" y="2437732"/>
            <a:chExt cx="1010653" cy="890573"/>
          </a:xfrm>
        </p:grpSpPr>
        <p:sp>
          <p:nvSpPr>
            <p:cNvPr id="40" name="文本框 37"/>
            <p:cNvSpPr txBox="1"/>
            <p:nvPr/>
          </p:nvSpPr>
          <p:spPr>
            <a:xfrm>
              <a:off x="8931338" y="2437732"/>
              <a:ext cx="1010653" cy="697628"/>
            </a:xfrm>
            <a:prstGeom prst="rect">
              <a:avLst/>
            </a:prstGeom>
            <a:noFill/>
          </p:spPr>
          <p:txBody>
            <a:bodyPr wrap="square" rtlCol="0">
              <a:spAutoFit/>
            </a:bodyPr>
            <a:lstStyle/>
            <a:p>
              <a:pPr algn="ctr"/>
              <a:endParaRPr lang="zh-CN" altLang="en-US" sz="2800" dirty="0">
                <a:solidFill>
                  <a:schemeClr val="tx1">
                    <a:lumMod val="65000"/>
                    <a:lumOff val="35000"/>
                  </a:schemeClr>
                </a:solidFill>
                <a:latin typeface="Impact" panose="020B0806030902050204" pitchFamily="34" charset="0"/>
              </a:endParaRPr>
            </a:p>
          </p:txBody>
        </p:sp>
        <p:sp>
          <p:nvSpPr>
            <p:cNvPr id="41" name="文本框 38"/>
            <p:cNvSpPr txBox="1"/>
            <p:nvPr/>
          </p:nvSpPr>
          <p:spPr>
            <a:xfrm>
              <a:off x="9005296" y="2466527"/>
              <a:ext cx="890438" cy="861778"/>
            </a:xfrm>
            <a:prstGeom prst="rect">
              <a:avLst/>
            </a:prstGeom>
            <a:noFill/>
          </p:spPr>
          <p:txBody>
            <a:bodyPr wrap="square" rtlCol="0">
              <a:spAutoFit/>
            </a:bodyPr>
            <a:lstStyle/>
            <a:p>
              <a:pPr algn="ctr"/>
              <a:r>
                <a:rPr lang="zh-CN" altLang="en-US" sz="1800" b="1" dirty="0">
                  <a:solidFill>
                    <a:schemeClr val="tx1">
                      <a:lumMod val="65000"/>
                      <a:lumOff val="35000"/>
                    </a:schemeClr>
                  </a:solidFill>
                  <a:latin typeface="+mn-ea"/>
                </a:rPr>
                <a:t>智能合约</a:t>
              </a:r>
            </a:p>
          </p:txBody>
        </p:sp>
      </p:grpSp>
      <p:grpSp>
        <p:nvGrpSpPr>
          <p:cNvPr id="42" name="组合 41"/>
          <p:cNvGrpSpPr/>
          <p:nvPr/>
        </p:nvGrpSpPr>
        <p:grpSpPr>
          <a:xfrm>
            <a:off x="2397230" y="1307540"/>
            <a:ext cx="950749" cy="939547"/>
            <a:chOff x="3237545" y="4561747"/>
            <a:chExt cx="1146960" cy="1146960"/>
          </a:xfrm>
        </p:grpSpPr>
        <p:sp>
          <p:nvSpPr>
            <p:cNvPr id="43" name="圆角矩形 42"/>
            <p:cNvSpPr/>
            <p:nvPr/>
          </p:nvSpPr>
          <p:spPr>
            <a:xfrm>
              <a:off x="3237545" y="4561747"/>
              <a:ext cx="1146960" cy="1146960"/>
            </a:xfrm>
            <a:prstGeom prst="roundRect">
              <a:avLst>
                <a:gd name="adj" fmla="val 9039"/>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44" name="椭圆 43"/>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46" name="组合 45"/>
          <p:cNvGrpSpPr/>
          <p:nvPr/>
        </p:nvGrpSpPr>
        <p:grpSpPr>
          <a:xfrm>
            <a:off x="2397756" y="2404187"/>
            <a:ext cx="950749" cy="939547"/>
            <a:chOff x="3237545" y="4561747"/>
            <a:chExt cx="1146960" cy="1146960"/>
          </a:xfrm>
        </p:grpSpPr>
        <p:sp>
          <p:nvSpPr>
            <p:cNvPr id="47" name="圆角矩形 46"/>
            <p:cNvSpPr/>
            <p:nvPr/>
          </p:nvSpPr>
          <p:spPr>
            <a:xfrm>
              <a:off x="3237545" y="4561747"/>
              <a:ext cx="1146960" cy="1146960"/>
            </a:xfrm>
            <a:prstGeom prst="roundRect">
              <a:avLst>
                <a:gd name="adj" fmla="val 9039"/>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48" name="椭圆 47"/>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grpSp>
        <p:nvGrpSpPr>
          <p:cNvPr id="50" name="组合 49"/>
          <p:cNvGrpSpPr/>
          <p:nvPr/>
        </p:nvGrpSpPr>
        <p:grpSpPr>
          <a:xfrm>
            <a:off x="2400287" y="3479839"/>
            <a:ext cx="950749" cy="939547"/>
            <a:chOff x="3237545" y="4561747"/>
            <a:chExt cx="1146960" cy="1146960"/>
          </a:xfrm>
        </p:grpSpPr>
        <p:sp>
          <p:nvSpPr>
            <p:cNvPr id="51" name="圆角矩形 50"/>
            <p:cNvSpPr/>
            <p:nvPr/>
          </p:nvSpPr>
          <p:spPr>
            <a:xfrm>
              <a:off x="3237545" y="4561747"/>
              <a:ext cx="1146960" cy="1146960"/>
            </a:xfrm>
            <a:prstGeom prst="roundRect">
              <a:avLst>
                <a:gd name="adj" fmla="val 9039"/>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52" name="椭圆 51"/>
            <p:cNvSpPr/>
            <p:nvPr/>
          </p:nvSpPr>
          <p:spPr>
            <a:xfrm>
              <a:off x="3329042" y="4642031"/>
              <a:ext cx="976147" cy="986387"/>
            </a:xfrm>
            <a:prstGeom prst="ellipse">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grpSp>
    </p:spTree>
    <p:extLst>
      <p:ext uri="{BB962C8B-B14F-4D97-AF65-F5344CB8AC3E}">
        <p14:creationId xmlns:p14="http://schemas.microsoft.com/office/powerpoint/2010/main" val="2880634671"/>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heel(1)">
                                      <p:cBhvr>
                                        <p:cTn id="7" dur="500"/>
                                        <p:tgtEl>
                                          <p:spTgt spid="34"/>
                                        </p:tgtEl>
                                      </p:cBhvr>
                                    </p:animEffect>
                                  </p:childTnLst>
                                </p:cTn>
                              </p:par>
                              <p:par>
                                <p:cTn id="8" presetID="53" presetClass="entr" presetSubtype="16"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 calcmode="lin" valueType="num">
                                      <p:cBhvr>
                                        <p:cTn id="10" dur="500" fill="hold"/>
                                        <p:tgtEl>
                                          <p:spTgt spid="39"/>
                                        </p:tgtEl>
                                        <p:attrNameLst>
                                          <p:attrName>ppt_w</p:attrName>
                                        </p:attrNameLst>
                                      </p:cBhvr>
                                      <p:tavLst>
                                        <p:tav tm="0">
                                          <p:val>
                                            <p:fltVal val="0"/>
                                          </p:val>
                                        </p:tav>
                                        <p:tav tm="100000">
                                          <p:val>
                                            <p:strVal val="#ppt_w"/>
                                          </p:val>
                                        </p:tav>
                                      </p:tavLst>
                                    </p:anim>
                                    <p:anim calcmode="lin" valueType="num">
                                      <p:cBhvr>
                                        <p:cTn id="11" dur="500" fill="hold"/>
                                        <p:tgtEl>
                                          <p:spTgt spid="39"/>
                                        </p:tgtEl>
                                        <p:attrNameLst>
                                          <p:attrName>ppt_h</p:attrName>
                                        </p:attrNameLst>
                                      </p:cBhvr>
                                      <p:tavLst>
                                        <p:tav tm="0">
                                          <p:val>
                                            <p:fltVal val="0"/>
                                          </p:val>
                                        </p:tav>
                                        <p:tav tm="100000">
                                          <p:val>
                                            <p:strVal val="#ppt_h"/>
                                          </p:val>
                                        </p:tav>
                                      </p:tavLst>
                                    </p:anim>
                                    <p:animEffect transition="in" filter="fade">
                                      <p:cBhvr>
                                        <p:cTn id="12" dur="500"/>
                                        <p:tgtEl>
                                          <p:spTgt spid="39"/>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500"/>
                                        <p:tgtEl>
                                          <p:spTgt spid="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500"/>
                                        <p:tgtEl>
                                          <p:spTgt spid="3"/>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42"/>
                                        </p:tgtEl>
                                        <p:attrNameLst>
                                          <p:attrName>style.visibility</p:attrName>
                                        </p:attrNameLst>
                                      </p:cBhvr>
                                      <p:to>
                                        <p:strVal val="visible"/>
                                      </p:to>
                                    </p:set>
                                    <p:anim calcmode="lin" valueType="num">
                                      <p:cBhvr>
                                        <p:cTn id="26" dur="500" fill="hold"/>
                                        <p:tgtEl>
                                          <p:spTgt spid="42"/>
                                        </p:tgtEl>
                                        <p:attrNameLst>
                                          <p:attrName>ppt_w</p:attrName>
                                        </p:attrNameLst>
                                      </p:cBhvr>
                                      <p:tavLst>
                                        <p:tav tm="0">
                                          <p:val>
                                            <p:fltVal val="0"/>
                                          </p:val>
                                        </p:tav>
                                        <p:tav tm="100000">
                                          <p:val>
                                            <p:strVal val="#ppt_w"/>
                                          </p:val>
                                        </p:tav>
                                      </p:tavLst>
                                    </p:anim>
                                    <p:anim calcmode="lin" valueType="num">
                                      <p:cBhvr>
                                        <p:cTn id="27" dur="500" fill="hold"/>
                                        <p:tgtEl>
                                          <p:spTgt spid="42"/>
                                        </p:tgtEl>
                                        <p:attrNameLst>
                                          <p:attrName>ppt_h</p:attrName>
                                        </p:attrNameLst>
                                      </p:cBhvr>
                                      <p:tavLst>
                                        <p:tav tm="0">
                                          <p:val>
                                            <p:fltVal val="0"/>
                                          </p:val>
                                        </p:tav>
                                        <p:tav tm="100000">
                                          <p:val>
                                            <p:strVal val="#ppt_h"/>
                                          </p:val>
                                        </p:tav>
                                      </p:tavLst>
                                    </p:anim>
                                    <p:animEffect transition="in" filter="fade">
                                      <p:cBhvr>
                                        <p:cTn id="28" dur="500"/>
                                        <p:tgtEl>
                                          <p:spTgt spid="42"/>
                                        </p:tgtEl>
                                      </p:cBhvr>
                                    </p:animEffect>
                                  </p:childTnLst>
                                </p:cTn>
                              </p:par>
                            </p:childTnLst>
                          </p:cTn>
                        </p:par>
                        <p:par>
                          <p:cTn id="29" fill="hold">
                            <p:stCondLst>
                              <p:cond delay="1500"/>
                            </p:stCondLst>
                            <p:childTnLst>
                              <p:par>
                                <p:cTn id="30" presetID="22" presetClass="entr" presetSubtype="8"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46"/>
                                        </p:tgtEl>
                                        <p:attrNameLst>
                                          <p:attrName>style.visibility</p:attrName>
                                        </p:attrNameLst>
                                      </p:cBhvr>
                                      <p:to>
                                        <p:strVal val="visible"/>
                                      </p:to>
                                    </p:set>
                                    <p:anim calcmode="lin" valueType="num">
                                      <p:cBhvr>
                                        <p:cTn id="36" dur="500" fill="hold"/>
                                        <p:tgtEl>
                                          <p:spTgt spid="46"/>
                                        </p:tgtEl>
                                        <p:attrNameLst>
                                          <p:attrName>ppt_w</p:attrName>
                                        </p:attrNameLst>
                                      </p:cBhvr>
                                      <p:tavLst>
                                        <p:tav tm="0">
                                          <p:val>
                                            <p:fltVal val="0"/>
                                          </p:val>
                                        </p:tav>
                                        <p:tav tm="100000">
                                          <p:val>
                                            <p:strVal val="#ppt_w"/>
                                          </p:val>
                                        </p:tav>
                                      </p:tavLst>
                                    </p:anim>
                                    <p:anim calcmode="lin" valueType="num">
                                      <p:cBhvr>
                                        <p:cTn id="37" dur="500" fill="hold"/>
                                        <p:tgtEl>
                                          <p:spTgt spid="46"/>
                                        </p:tgtEl>
                                        <p:attrNameLst>
                                          <p:attrName>ppt_h</p:attrName>
                                        </p:attrNameLst>
                                      </p:cBhvr>
                                      <p:tavLst>
                                        <p:tav tm="0">
                                          <p:val>
                                            <p:fltVal val="0"/>
                                          </p:val>
                                        </p:tav>
                                        <p:tav tm="100000">
                                          <p:val>
                                            <p:strVal val="#ppt_h"/>
                                          </p:val>
                                        </p:tav>
                                      </p:tavLst>
                                    </p:anim>
                                    <p:animEffect transition="in" filter="fade">
                                      <p:cBhvr>
                                        <p:cTn id="38" dur="500"/>
                                        <p:tgtEl>
                                          <p:spTgt spid="46"/>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childTnLst>
                          </p:cTn>
                        </p:par>
                        <p:par>
                          <p:cTn id="43" fill="hold">
                            <p:stCondLst>
                              <p:cond delay="30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left)">
                                      <p:cBhvr>
                                        <p:cTn id="5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信道配置和系统链码</a:t>
            </a:r>
            <a:endParaRPr lang="en-US" altLang="zh-CN" sz="2000" b="1" dirty="0">
              <a:solidFill>
                <a:schemeClr val="tx1">
                  <a:lumMod val="65000"/>
                  <a:lumOff val="35000"/>
                </a:schemeClr>
              </a:solidFill>
              <a:latin typeface="+mn-ea"/>
            </a:endParaRPr>
          </a:p>
        </p:txBody>
      </p:sp>
      <p:sp>
        <p:nvSpPr>
          <p:cNvPr id="10" name="Freeform 5"/>
          <p:cNvSpPr>
            <a:spLocks/>
          </p:cNvSpPr>
          <p:nvPr/>
        </p:nvSpPr>
        <p:spPr bwMode="auto">
          <a:xfrm>
            <a:off x="2570280"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1" name="Freeform 5"/>
          <p:cNvSpPr>
            <a:spLocks/>
          </p:cNvSpPr>
          <p:nvPr/>
        </p:nvSpPr>
        <p:spPr bwMode="auto">
          <a:xfrm>
            <a:off x="904589" y="2216533"/>
            <a:ext cx="1486292" cy="131728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2" name="Freeform 5"/>
          <p:cNvSpPr>
            <a:spLocks/>
          </p:cNvSpPr>
          <p:nvPr/>
        </p:nvSpPr>
        <p:spPr bwMode="auto">
          <a:xfrm>
            <a:off x="1100398" y="2341569"/>
            <a:ext cx="1094670" cy="1067216"/>
          </a:xfrm>
          <a:prstGeom prst="ellipse">
            <a:avLst/>
          </a:prstGeom>
          <a:solidFill>
            <a:schemeClr val="bg1">
              <a:lumMod val="95000"/>
            </a:schemeClr>
          </a:solidFill>
          <a:ln w="50800">
            <a:noFill/>
          </a:ln>
          <a:effectLst>
            <a:outerShdw blurRad="101600" dist="50800" dir="2700000" algn="tl" rotWithShape="0">
              <a:schemeClr val="accent3">
                <a:lumMod val="50000"/>
                <a:alpha val="64000"/>
              </a:schemeClr>
            </a:outerShdw>
          </a:effectLst>
          <a:scene3d>
            <a:camera prst="orthographicFront"/>
            <a:lightRig rig="threePt" dir="t"/>
          </a:scene3d>
          <a:sp3d prstMaterial="softEdge">
            <a:bevelT w="63500" h="190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tx1">
                  <a:lumMod val="65000"/>
                  <a:lumOff val="35000"/>
                </a:schemeClr>
              </a:solidFill>
              <a:latin typeface="Calibri"/>
              <a:ea typeface="宋体" panose="02010600030101010101" pitchFamily="2" charset="-122"/>
              <a:sym typeface="Arial" panose="020B0604020202020204" pitchFamily="34" charset="0"/>
            </a:endParaRPr>
          </a:p>
        </p:txBody>
      </p:sp>
      <p:sp>
        <p:nvSpPr>
          <p:cNvPr id="13" name="矩形 12"/>
          <p:cNvSpPr/>
          <p:nvPr/>
        </p:nvSpPr>
        <p:spPr>
          <a:xfrm>
            <a:off x="1153775" y="2795362"/>
            <a:ext cx="959237" cy="315471"/>
          </a:xfrm>
          <a:prstGeom prst="rect">
            <a:avLst/>
          </a:prstGeom>
        </p:spPr>
        <p:txBody>
          <a:bodyPr wrap="none" lIns="68580" tIns="34290" rIns="68580" bIns="34290">
            <a:spAutoFit/>
          </a:bodyPr>
          <a:lstStyle/>
          <a:p>
            <a:pPr algn="ctr"/>
            <a:r>
              <a:rPr lang="zh-CN" altLang="en-US" sz="1600" b="1" dirty="0">
                <a:solidFill>
                  <a:schemeClr val="tx1">
                    <a:lumMod val="65000"/>
                    <a:lumOff val="35000"/>
                  </a:schemeClr>
                </a:solidFill>
                <a:latin typeface="ITC Avant Garde Std Bk" panose="020B0502020202020204" pitchFamily="34" charset="0"/>
              </a:rPr>
              <a:t>信道配置</a:t>
            </a:r>
            <a:endParaRPr lang="zh-CN" altLang="en-US" sz="300" b="1" dirty="0">
              <a:solidFill>
                <a:schemeClr val="tx1">
                  <a:lumMod val="65000"/>
                  <a:lumOff val="35000"/>
                </a:schemeClr>
              </a:solidFill>
              <a:latin typeface="ITC Avant Garde Std Bk" panose="020B0502020202020204" pitchFamily="34" charset="0"/>
            </a:endParaRPr>
          </a:p>
        </p:txBody>
      </p:sp>
      <p:grpSp>
        <p:nvGrpSpPr>
          <p:cNvPr id="14" name="组合 13"/>
          <p:cNvGrpSpPr/>
          <p:nvPr/>
        </p:nvGrpSpPr>
        <p:grpSpPr>
          <a:xfrm>
            <a:off x="1532258" y="2474655"/>
            <a:ext cx="230951" cy="229729"/>
            <a:chOff x="3856417" y="4248125"/>
            <a:chExt cx="409860" cy="407692"/>
          </a:xfrm>
          <a:solidFill>
            <a:schemeClr val="accent3"/>
          </a:solidFill>
        </p:grpSpPr>
        <p:sp>
          <p:nvSpPr>
            <p:cNvPr id="15" name="Freeform 187"/>
            <p:cNvSpPr>
              <a:spLocks/>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6" name="Freeform 188"/>
            <p:cNvSpPr>
              <a:spLocks/>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7"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8"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19"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0"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21"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22" name="组合 21"/>
          <p:cNvGrpSpPr/>
          <p:nvPr/>
        </p:nvGrpSpPr>
        <p:grpSpPr>
          <a:xfrm>
            <a:off x="3396917" y="1219553"/>
            <a:ext cx="4577272" cy="522222"/>
            <a:chOff x="8121872" y="2010009"/>
            <a:chExt cx="1739454" cy="1412819"/>
          </a:xfrm>
        </p:grpSpPr>
        <p:sp>
          <p:nvSpPr>
            <p:cNvPr id="23" name="圆角矩形 22"/>
            <p:cNvSpPr/>
            <p:nvPr/>
          </p:nvSpPr>
          <p:spPr>
            <a:xfrm>
              <a:off x="8121872" y="2010009"/>
              <a:ext cx="1739454" cy="1412819"/>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4" name="圆角矩形 23"/>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5" name="组合 24"/>
          <p:cNvGrpSpPr/>
          <p:nvPr/>
        </p:nvGrpSpPr>
        <p:grpSpPr>
          <a:xfrm>
            <a:off x="3396836" y="1880136"/>
            <a:ext cx="4577272" cy="522222"/>
            <a:chOff x="8121873" y="2010009"/>
            <a:chExt cx="1739454" cy="1412819"/>
          </a:xfrm>
        </p:grpSpPr>
        <p:sp>
          <p:nvSpPr>
            <p:cNvPr id="26" name="圆角矩形 25"/>
            <p:cNvSpPr/>
            <p:nvPr/>
          </p:nvSpPr>
          <p:spPr>
            <a:xfrm>
              <a:off x="8121873" y="2010009"/>
              <a:ext cx="1739454" cy="1412819"/>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27" name="圆角矩形 26"/>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28" name="组合 27"/>
          <p:cNvGrpSpPr/>
          <p:nvPr/>
        </p:nvGrpSpPr>
        <p:grpSpPr>
          <a:xfrm>
            <a:off x="3396836" y="2617699"/>
            <a:ext cx="4577272" cy="522222"/>
            <a:chOff x="8121873" y="2010009"/>
            <a:chExt cx="1739454" cy="1412819"/>
          </a:xfrm>
        </p:grpSpPr>
        <p:sp>
          <p:nvSpPr>
            <p:cNvPr id="29" name="圆角矩形 28"/>
            <p:cNvSpPr/>
            <p:nvPr/>
          </p:nvSpPr>
          <p:spPr>
            <a:xfrm>
              <a:off x="8121873" y="2010009"/>
              <a:ext cx="1739454" cy="1412819"/>
            </a:xfrm>
            <a:prstGeom prst="roundRect">
              <a:avLst>
                <a:gd name="adj" fmla="val 0"/>
              </a:avLst>
            </a:prstGeom>
            <a:solidFill>
              <a:srgbClr val="0070C0"/>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0" name="圆角矩形 29"/>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1" name="组合 30"/>
          <p:cNvGrpSpPr/>
          <p:nvPr/>
        </p:nvGrpSpPr>
        <p:grpSpPr>
          <a:xfrm>
            <a:off x="3359215" y="3342768"/>
            <a:ext cx="4577272" cy="522222"/>
            <a:chOff x="8121873" y="2010009"/>
            <a:chExt cx="1739454" cy="1412819"/>
          </a:xfrm>
        </p:grpSpPr>
        <p:sp>
          <p:nvSpPr>
            <p:cNvPr id="32" name="圆角矩形 31"/>
            <p:cNvSpPr/>
            <p:nvPr/>
          </p:nvSpPr>
          <p:spPr>
            <a:xfrm>
              <a:off x="8121873" y="2010009"/>
              <a:ext cx="1739454" cy="1412819"/>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3" name="圆角矩形 32"/>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34" name="组合 33"/>
          <p:cNvGrpSpPr/>
          <p:nvPr/>
        </p:nvGrpSpPr>
        <p:grpSpPr>
          <a:xfrm>
            <a:off x="3396919" y="4029012"/>
            <a:ext cx="4577272" cy="522222"/>
            <a:chOff x="8121873" y="2010009"/>
            <a:chExt cx="1739454" cy="1412819"/>
          </a:xfrm>
        </p:grpSpPr>
        <p:sp>
          <p:nvSpPr>
            <p:cNvPr id="35" name="圆角矩形 34"/>
            <p:cNvSpPr/>
            <p:nvPr/>
          </p:nvSpPr>
          <p:spPr>
            <a:xfrm>
              <a:off x="8121873" y="2010009"/>
              <a:ext cx="1739454" cy="1412819"/>
            </a:xfrm>
            <a:prstGeom prst="roundRect">
              <a:avLst>
                <a:gd name="adj" fmla="val 0"/>
              </a:avLst>
            </a:prstGeom>
            <a:solidFill>
              <a:schemeClr val="accent5"/>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6" name="圆角矩形 35"/>
            <p:cNvSpPr/>
            <p:nvPr/>
          </p:nvSpPr>
          <p:spPr>
            <a:xfrm>
              <a:off x="8145763" y="2198938"/>
              <a:ext cx="1692569" cy="1041976"/>
            </a:xfrm>
            <a:prstGeom prst="roundRect">
              <a:avLst>
                <a:gd name="adj" fmla="val 0"/>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444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37" name="TextBox 36"/>
          <p:cNvSpPr txBox="1"/>
          <p:nvPr/>
        </p:nvSpPr>
        <p:spPr>
          <a:xfrm>
            <a:off x="3768599" y="1386435"/>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参与节点的</a:t>
            </a:r>
            <a:r>
              <a:rPr lang="en-US" altLang="zh-CN" sz="1400" dirty="0"/>
              <a:t>MSPs</a:t>
            </a:r>
            <a:r>
              <a:rPr lang="zh-CN" altLang="en-US" sz="1400" dirty="0"/>
              <a:t>的定义</a:t>
            </a:r>
          </a:p>
        </p:txBody>
      </p:sp>
      <p:sp>
        <p:nvSpPr>
          <p:cNvPr id="38" name="TextBox 37"/>
          <p:cNvSpPr txBox="1"/>
          <p:nvPr/>
        </p:nvSpPr>
        <p:spPr>
          <a:xfrm>
            <a:off x="3686493" y="2082032"/>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400" dirty="0"/>
              <a:t>OSNs</a:t>
            </a:r>
            <a:r>
              <a:rPr lang="zh-CN" altLang="en-US" sz="1400" dirty="0"/>
              <a:t>的网络地址</a:t>
            </a:r>
          </a:p>
        </p:txBody>
      </p:sp>
      <p:sp>
        <p:nvSpPr>
          <p:cNvPr id="39" name="TextBox 38"/>
          <p:cNvSpPr txBox="1"/>
          <p:nvPr/>
        </p:nvSpPr>
        <p:spPr>
          <a:xfrm>
            <a:off x="3675004" y="2750197"/>
            <a:ext cx="3758504" cy="334451"/>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共识算法实现和排序服务的公有配置，例如打包区块的大小和超时限制</a:t>
            </a:r>
          </a:p>
        </p:txBody>
      </p:sp>
      <p:sp>
        <p:nvSpPr>
          <p:cNvPr id="40" name="TextBox 39"/>
          <p:cNvSpPr txBox="1"/>
          <p:nvPr/>
        </p:nvSpPr>
        <p:spPr>
          <a:xfrm>
            <a:off x="3675004" y="3539850"/>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访问排序服务操作的规则（广播，接收</a:t>
            </a:r>
          </a:p>
        </p:txBody>
      </p:sp>
      <p:sp>
        <p:nvSpPr>
          <p:cNvPr id="41" name="TextBox 40"/>
          <p:cNvSpPr txBox="1"/>
          <p:nvPr/>
        </p:nvSpPr>
        <p:spPr>
          <a:xfrm>
            <a:off x="3686493" y="4220193"/>
            <a:ext cx="3758504" cy="167738"/>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400" dirty="0"/>
              <a:t>如何修改信道配置的规则</a:t>
            </a:r>
          </a:p>
        </p:txBody>
      </p:sp>
    </p:spTree>
    <p:extLst>
      <p:ext uri="{BB962C8B-B14F-4D97-AF65-F5344CB8AC3E}">
        <p14:creationId xmlns:p14="http://schemas.microsoft.com/office/powerpoint/2010/main" val="2319865281"/>
      </p:ext>
    </p:extLst>
  </p:cSld>
  <p:clrMapOvr>
    <a:masterClrMapping/>
  </p:clrMapOvr>
  <mc:AlternateContent xmlns:mc="http://schemas.openxmlformats.org/markup-compatibility/2006">
    <mc:Choice xmlns:p14="http://schemas.microsoft.com/office/powerpoint/2010/main" Requires="p14">
      <p:transition spd="slow" p14:dur="1250">
        <p:blinds dir="vert"/>
      </p:transition>
    </mc:Choice>
    <mc:Fallback>
      <p:transition spd="slow">
        <p:blinds dir="vert"/>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14:presetBounceEnd="40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0000">
                                          <p:cBhvr additive="base">
                                            <p:cTn id="31" dur="50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14:presetBounceEnd="40000">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14:bounceEnd="40000">
                                          <p:cBhvr additive="base">
                                            <p:cTn id="40" dur="5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14:presetBounceEnd="40000">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14:bounceEnd="40000">
                                          <p:cBhvr additive="base">
                                            <p:cTn id="49" dur="500" fill="hold"/>
                                            <p:tgtEl>
                                              <p:spTgt spid="28"/>
                                            </p:tgtEl>
                                            <p:attrNameLst>
                                              <p:attrName>ppt_x</p:attrName>
                                            </p:attrNameLst>
                                          </p:cBhvr>
                                          <p:tavLst>
                                            <p:tav tm="0">
                                              <p:val>
                                                <p:strVal val="1+#ppt_w/2"/>
                                              </p:val>
                                            </p:tav>
                                            <p:tav tm="100000">
                                              <p:val>
                                                <p:strVal val="#ppt_x"/>
                                              </p:val>
                                            </p:tav>
                                          </p:tavLst>
                                        </p:anim>
                                        <p:anim calcmode="lin" valueType="num" p14:bounceEnd="40000">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14:presetBounceEnd="40000">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14:bounceEnd="40000">
                                          <p:cBhvr additive="base">
                                            <p:cTn id="58" dur="500" fill="hold"/>
                                            <p:tgtEl>
                                              <p:spTgt spid="31"/>
                                            </p:tgtEl>
                                            <p:attrNameLst>
                                              <p:attrName>ppt_x</p:attrName>
                                            </p:attrNameLst>
                                          </p:cBhvr>
                                          <p:tavLst>
                                            <p:tav tm="0">
                                              <p:val>
                                                <p:strVal val="1+#ppt_w/2"/>
                                              </p:val>
                                            </p:tav>
                                            <p:tav tm="100000">
                                              <p:val>
                                                <p:strVal val="#ppt_x"/>
                                              </p:val>
                                            </p:tav>
                                          </p:tavLst>
                                        </p:anim>
                                        <p:anim calcmode="lin" valueType="num" p14:bounceEnd="40000">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14:presetBounceEnd="40000">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14:bounceEnd="40000">
                                          <p:cBhvr additive="base">
                                            <p:cTn id="67" dur="500" fill="hold"/>
                                            <p:tgtEl>
                                              <p:spTgt spid="34"/>
                                            </p:tgtEl>
                                            <p:attrNameLst>
                                              <p:attrName>ppt_x</p:attrName>
                                            </p:attrNameLst>
                                          </p:cBhvr>
                                          <p:tavLst>
                                            <p:tav tm="0">
                                              <p:val>
                                                <p:strVal val="1+#ppt_w/2"/>
                                              </p:val>
                                            </p:tav>
                                            <p:tav tm="100000">
                                              <p:val>
                                                <p:strVal val="#ppt_x"/>
                                              </p:val>
                                            </p:tav>
                                          </p:tavLst>
                                        </p:anim>
                                        <p:anim calcmode="lin" valueType="num" p14:bounceEnd="40000">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21" presetClass="entr" presetSubtype="1" fill="hold" grpId="0" nodeType="withEffect">
                                      <p:stCondLst>
                                        <p:cond delay="40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500"/>
                                            <p:tgtEl>
                                              <p:spTgt spid="12"/>
                                            </p:tgtEl>
                                          </p:cBhvr>
                                        </p:animEffect>
                                      </p:childTnLst>
                                    </p:cTn>
                                  </p:par>
                                </p:childTnLst>
                              </p:cTn>
                            </p:par>
                            <p:par>
                              <p:cTn id="13" fill="hold">
                                <p:stCondLst>
                                  <p:cond delay="900"/>
                                </p:stCondLst>
                                <p:childTnLst>
                                  <p:par>
                                    <p:cTn id="14" presetID="45" presetClass="entr" presetSubtype="0"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ppt_w</p:attrName>
                                            </p:attrNameLst>
                                          </p:cBhvr>
                                          <p:tavLst>
                                            <p:tav tm="0" fmla="#ppt_w*sin(2.5*pi*$)">
                                              <p:val>
                                                <p:fltVal val="0"/>
                                              </p:val>
                                            </p:tav>
                                            <p:tav tm="100000">
                                              <p:val>
                                                <p:fltVal val="1"/>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par>
                                    <p:cTn id="19" presetID="53" presetClass="entr" presetSubtype="16" fill="hold" grpId="0" nodeType="withEffect">
                                      <p:stCondLst>
                                        <p:cond delay="0"/>
                                      </p:stCondLst>
                                      <p:iterate type="lt">
                                        <p:tmPct val="10000"/>
                                      </p:iterate>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childTnLst>
                              </p:cTn>
                            </p:par>
                            <p:par>
                              <p:cTn id="24" fill="hold">
                                <p:stCondLst>
                                  <p:cond delay="1550"/>
                                </p:stCondLst>
                                <p:childTnLst>
                                  <p:par>
                                    <p:cTn id="25" presetID="16" presetClass="entr" presetSubtype="42"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outHorizontal)">
                                          <p:cBhvr>
                                            <p:cTn id="27" dur="500"/>
                                            <p:tgtEl>
                                              <p:spTgt spid="10"/>
                                            </p:tgtEl>
                                          </p:cBhvr>
                                        </p:animEffect>
                                      </p:childTnLst>
                                    </p:cTn>
                                  </p:par>
                                </p:childTnLst>
                              </p:cTn>
                            </p:par>
                            <p:par>
                              <p:cTn id="28" fill="hold">
                                <p:stCondLst>
                                  <p:cond delay="2050"/>
                                </p:stCondLst>
                                <p:childTnLst>
                                  <p:par>
                                    <p:cTn id="29" presetID="2" presetClass="entr" presetSubtype="2" accel="6000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childTnLst>
                              </p:cTn>
                            </p:par>
                            <p:par>
                              <p:cTn id="33" fill="hold">
                                <p:stCondLst>
                                  <p:cond delay="2550"/>
                                </p:stCondLst>
                                <p:childTnLst>
                                  <p:par>
                                    <p:cTn id="34" presetID="22" presetClass="entr" presetSubtype="8" fill="hold" grpId="0" nodeType="after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left)">
                                          <p:cBhvr>
                                            <p:cTn id="36" dur="500"/>
                                            <p:tgtEl>
                                              <p:spTgt spid="37"/>
                                            </p:tgtEl>
                                          </p:cBhvr>
                                        </p:animEffect>
                                      </p:childTnLst>
                                    </p:cTn>
                                  </p:par>
                                </p:childTnLst>
                              </p:cTn>
                            </p:par>
                            <p:par>
                              <p:cTn id="37" fill="hold">
                                <p:stCondLst>
                                  <p:cond delay="3050"/>
                                </p:stCondLst>
                                <p:childTnLst>
                                  <p:par>
                                    <p:cTn id="38" presetID="2" presetClass="entr" presetSubtype="2" accel="6000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fill="hold"/>
                                            <p:tgtEl>
                                              <p:spTgt spid="25"/>
                                            </p:tgtEl>
                                            <p:attrNameLst>
                                              <p:attrName>ppt_x</p:attrName>
                                            </p:attrNameLst>
                                          </p:cBhvr>
                                          <p:tavLst>
                                            <p:tav tm="0">
                                              <p:val>
                                                <p:strVal val="1+#ppt_w/2"/>
                                              </p:val>
                                            </p:tav>
                                            <p:tav tm="100000">
                                              <p:val>
                                                <p:strVal val="#ppt_x"/>
                                              </p:val>
                                            </p:tav>
                                          </p:tavLst>
                                        </p:anim>
                                        <p:anim calcmode="lin" valueType="num">
                                          <p:cBhvr additive="base">
                                            <p:cTn id="41" dur="500" fill="hold"/>
                                            <p:tgtEl>
                                              <p:spTgt spid="25"/>
                                            </p:tgtEl>
                                            <p:attrNameLst>
                                              <p:attrName>ppt_y</p:attrName>
                                            </p:attrNameLst>
                                          </p:cBhvr>
                                          <p:tavLst>
                                            <p:tav tm="0">
                                              <p:val>
                                                <p:strVal val="#ppt_y"/>
                                              </p:val>
                                            </p:tav>
                                            <p:tav tm="100000">
                                              <p:val>
                                                <p:strVal val="#ppt_y"/>
                                              </p:val>
                                            </p:tav>
                                          </p:tavLst>
                                        </p:anim>
                                      </p:childTnLst>
                                    </p:cTn>
                                  </p:par>
                                </p:childTnLst>
                              </p:cTn>
                            </p:par>
                            <p:par>
                              <p:cTn id="42" fill="hold">
                                <p:stCondLst>
                                  <p:cond delay="3550"/>
                                </p:stCondLst>
                                <p:childTnLst>
                                  <p:par>
                                    <p:cTn id="43" presetID="22" presetClass="entr" presetSubtype="8"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left)">
                                          <p:cBhvr>
                                            <p:cTn id="45" dur="500"/>
                                            <p:tgtEl>
                                              <p:spTgt spid="38"/>
                                            </p:tgtEl>
                                          </p:cBhvr>
                                        </p:animEffect>
                                      </p:childTnLst>
                                    </p:cTn>
                                  </p:par>
                                </p:childTnLst>
                              </p:cTn>
                            </p:par>
                            <p:par>
                              <p:cTn id="46" fill="hold">
                                <p:stCondLst>
                                  <p:cond delay="4050"/>
                                </p:stCondLst>
                                <p:childTnLst>
                                  <p:par>
                                    <p:cTn id="47" presetID="2" presetClass="entr" presetSubtype="2" accel="60000"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1+#ppt_w/2"/>
                                              </p:val>
                                            </p:tav>
                                            <p:tav tm="100000">
                                              <p:val>
                                                <p:strVal val="#ppt_x"/>
                                              </p:val>
                                            </p:tav>
                                          </p:tavLst>
                                        </p:anim>
                                        <p:anim calcmode="lin" valueType="num">
                                          <p:cBhvr additive="base">
                                            <p:cTn id="50" dur="500" fill="hold"/>
                                            <p:tgtEl>
                                              <p:spTgt spid="28"/>
                                            </p:tgtEl>
                                            <p:attrNameLst>
                                              <p:attrName>ppt_y</p:attrName>
                                            </p:attrNameLst>
                                          </p:cBhvr>
                                          <p:tavLst>
                                            <p:tav tm="0">
                                              <p:val>
                                                <p:strVal val="#ppt_y"/>
                                              </p:val>
                                            </p:tav>
                                            <p:tav tm="100000">
                                              <p:val>
                                                <p:strVal val="#ppt_y"/>
                                              </p:val>
                                            </p:tav>
                                          </p:tavLst>
                                        </p:anim>
                                      </p:childTnLst>
                                    </p:cTn>
                                  </p:par>
                                </p:childTnLst>
                              </p:cTn>
                            </p:par>
                            <p:par>
                              <p:cTn id="51" fill="hold">
                                <p:stCondLst>
                                  <p:cond delay="4550"/>
                                </p:stCondLst>
                                <p:childTnLst>
                                  <p:par>
                                    <p:cTn id="52" presetID="22" presetClass="entr" presetSubtype="8"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5050"/>
                                </p:stCondLst>
                                <p:childTnLst>
                                  <p:par>
                                    <p:cTn id="56" presetID="2" presetClass="entr" presetSubtype="2" accel="60000" fill="hold" nodeType="afterEffect">
                                      <p:stCondLst>
                                        <p:cond delay="0"/>
                                      </p:stCondLst>
                                      <p:childTnLst>
                                        <p:set>
                                          <p:cBhvr>
                                            <p:cTn id="57" dur="1" fill="hold">
                                              <p:stCondLst>
                                                <p:cond delay="0"/>
                                              </p:stCondLst>
                                            </p:cTn>
                                            <p:tgtEl>
                                              <p:spTgt spid="31"/>
                                            </p:tgtEl>
                                            <p:attrNameLst>
                                              <p:attrName>style.visibility</p:attrName>
                                            </p:attrNameLst>
                                          </p:cBhvr>
                                          <p:to>
                                            <p:strVal val="visible"/>
                                          </p:to>
                                        </p:set>
                                        <p:anim calcmode="lin" valueType="num">
                                          <p:cBhvr additive="base">
                                            <p:cTn id="58" dur="500" fill="hold"/>
                                            <p:tgtEl>
                                              <p:spTgt spid="31"/>
                                            </p:tgtEl>
                                            <p:attrNameLst>
                                              <p:attrName>ppt_x</p:attrName>
                                            </p:attrNameLst>
                                          </p:cBhvr>
                                          <p:tavLst>
                                            <p:tav tm="0">
                                              <p:val>
                                                <p:strVal val="1+#ppt_w/2"/>
                                              </p:val>
                                            </p:tav>
                                            <p:tav tm="100000">
                                              <p:val>
                                                <p:strVal val="#ppt_x"/>
                                              </p:val>
                                            </p:tav>
                                          </p:tavLst>
                                        </p:anim>
                                        <p:anim calcmode="lin" valueType="num">
                                          <p:cBhvr additive="base">
                                            <p:cTn id="59" dur="500" fill="hold"/>
                                            <p:tgtEl>
                                              <p:spTgt spid="31"/>
                                            </p:tgtEl>
                                            <p:attrNameLst>
                                              <p:attrName>ppt_y</p:attrName>
                                            </p:attrNameLst>
                                          </p:cBhvr>
                                          <p:tavLst>
                                            <p:tav tm="0">
                                              <p:val>
                                                <p:strVal val="#ppt_y"/>
                                              </p:val>
                                            </p:tav>
                                            <p:tav tm="100000">
                                              <p:val>
                                                <p:strVal val="#ppt_y"/>
                                              </p:val>
                                            </p:tav>
                                          </p:tavLst>
                                        </p:anim>
                                      </p:childTnLst>
                                    </p:cTn>
                                  </p:par>
                                </p:childTnLst>
                              </p:cTn>
                            </p:par>
                            <p:par>
                              <p:cTn id="60" fill="hold">
                                <p:stCondLst>
                                  <p:cond delay="55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6050"/>
                                </p:stCondLst>
                                <p:childTnLst>
                                  <p:par>
                                    <p:cTn id="65" presetID="2" presetClass="entr" presetSubtype="2" accel="60000" fill="hold" nodeType="afterEffect">
                                      <p:stCondLst>
                                        <p:cond delay="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500" fill="hold"/>
                                            <p:tgtEl>
                                              <p:spTgt spid="34"/>
                                            </p:tgtEl>
                                            <p:attrNameLst>
                                              <p:attrName>ppt_x</p:attrName>
                                            </p:attrNameLst>
                                          </p:cBhvr>
                                          <p:tavLst>
                                            <p:tav tm="0">
                                              <p:val>
                                                <p:strVal val="1+#ppt_w/2"/>
                                              </p:val>
                                            </p:tav>
                                            <p:tav tm="100000">
                                              <p:val>
                                                <p:strVal val="#ppt_x"/>
                                              </p:val>
                                            </p:tav>
                                          </p:tavLst>
                                        </p:anim>
                                        <p:anim calcmode="lin" valueType="num">
                                          <p:cBhvr additive="base">
                                            <p:cTn id="68" dur="500" fill="hold"/>
                                            <p:tgtEl>
                                              <p:spTgt spid="34"/>
                                            </p:tgtEl>
                                            <p:attrNameLst>
                                              <p:attrName>ppt_y</p:attrName>
                                            </p:attrNameLst>
                                          </p:cBhvr>
                                          <p:tavLst>
                                            <p:tav tm="0">
                                              <p:val>
                                                <p:strVal val="#ppt_y"/>
                                              </p:val>
                                            </p:tav>
                                            <p:tav tm="100000">
                                              <p:val>
                                                <p:strVal val="#ppt_y"/>
                                              </p:val>
                                            </p:tav>
                                          </p:tavLst>
                                        </p:anim>
                                      </p:childTnLst>
                                    </p:cTn>
                                  </p:par>
                                </p:childTnLst>
                              </p:cTn>
                            </p:par>
                            <p:par>
                              <p:cTn id="69" fill="hold">
                                <p:stCondLst>
                                  <p:cond delay="655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37" grpId="0"/>
          <p:bldP spid="38" grpId="0"/>
          <p:bldP spid="39" grpId="0"/>
          <p:bldP spid="40" grpId="0"/>
          <p:bldP spid="41"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信道配置和系统链码</a:t>
            </a:r>
            <a:endParaRPr lang="en-US" altLang="zh-CN" sz="2000" b="1" dirty="0">
              <a:solidFill>
                <a:schemeClr val="tx1">
                  <a:lumMod val="65000"/>
                  <a:lumOff val="35000"/>
                </a:schemeClr>
              </a:solidFill>
              <a:latin typeface="+mn-ea"/>
            </a:endParaRPr>
          </a:p>
        </p:txBody>
      </p:sp>
      <p:grpSp>
        <p:nvGrpSpPr>
          <p:cNvPr id="43" name="组合 32"/>
          <p:cNvGrpSpPr>
            <a:grpSpLocks/>
          </p:cNvGrpSpPr>
          <p:nvPr/>
        </p:nvGrpSpPr>
        <p:grpSpPr bwMode="auto">
          <a:xfrm>
            <a:off x="-108519" y="2553259"/>
            <a:ext cx="2967608" cy="506412"/>
            <a:chOff x="-1032447" y="0"/>
            <a:chExt cx="2967616" cy="506624"/>
          </a:xfrm>
          <a:solidFill>
            <a:schemeClr val="accent1"/>
          </a:solidFill>
        </p:grpSpPr>
        <p:sp>
          <p:nvSpPr>
            <p:cNvPr id="44" name="圆角矩形 33"/>
            <p:cNvSpPr>
              <a:spLocks noChangeArrowheads="1"/>
            </p:cNvSpPr>
            <p:nvPr/>
          </p:nvSpPr>
          <p:spPr bwMode="auto">
            <a:xfrm>
              <a:off x="-1032447" y="73989"/>
              <a:ext cx="2967616" cy="432635"/>
            </a:xfrm>
            <a:prstGeom prst="roundRect">
              <a:avLst>
                <a:gd name="adj" fmla="val 16667"/>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5" name="等腰三角形 34"/>
            <p:cNvSpPr>
              <a:spLocks noChangeArrowheads="1"/>
            </p:cNvSpPr>
            <p:nvPr/>
          </p:nvSpPr>
          <p:spPr bwMode="auto">
            <a:xfrm>
              <a:off x="902659" y="0"/>
              <a:ext cx="129852" cy="95220"/>
            </a:xfrm>
            <a:prstGeom prst="triangle">
              <a:avLst>
                <a:gd name="adj" fmla="val 50000"/>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47" name="组合 36"/>
          <p:cNvGrpSpPr>
            <a:grpSpLocks/>
          </p:cNvGrpSpPr>
          <p:nvPr/>
        </p:nvGrpSpPr>
        <p:grpSpPr bwMode="auto">
          <a:xfrm flipV="1">
            <a:off x="2743200" y="2627871"/>
            <a:ext cx="1935163" cy="506413"/>
            <a:chOff x="0" y="0"/>
            <a:chExt cx="1935168" cy="506624"/>
          </a:xfrm>
          <a:solidFill>
            <a:schemeClr val="accent2"/>
          </a:solidFill>
        </p:grpSpPr>
        <p:sp>
          <p:nvSpPr>
            <p:cNvPr id="48" name="圆角矩形 37"/>
            <p:cNvSpPr>
              <a:spLocks noChangeArrowheads="1"/>
            </p:cNvSpPr>
            <p:nvPr/>
          </p:nvSpPr>
          <p:spPr bwMode="auto">
            <a:xfrm>
              <a:off x="0" y="73989"/>
              <a:ext cx="1935168" cy="432635"/>
            </a:xfrm>
            <a:prstGeom prst="roundRect">
              <a:avLst>
                <a:gd name="adj" fmla="val 16667"/>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9" name="等腰三角形 38"/>
            <p:cNvSpPr>
              <a:spLocks noChangeArrowheads="1"/>
            </p:cNvSpPr>
            <p:nvPr/>
          </p:nvSpPr>
          <p:spPr bwMode="auto">
            <a:xfrm>
              <a:off x="902659" y="0"/>
              <a:ext cx="129852" cy="95220"/>
            </a:xfrm>
            <a:prstGeom prst="triangle">
              <a:avLst>
                <a:gd name="adj" fmla="val 50000"/>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grpSp>
        <p:nvGrpSpPr>
          <p:cNvPr id="51" name="组合 40"/>
          <p:cNvGrpSpPr>
            <a:grpSpLocks/>
          </p:cNvGrpSpPr>
          <p:nvPr/>
        </p:nvGrpSpPr>
        <p:grpSpPr bwMode="auto">
          <a:xfrm>
            <a:off x="4565650" y="2553259"/>
            <a:ext cx="1936750" cy="506412"/>
            <a:chOff x="0" y="0"/>
            <a:chExt cx="1935168" cy="506624"/>
          </a:xfrm>
          <a:solidFill>
            <a:schemeClr val="accent1"/>
          </a:solidFill>
        </p:grpSpPr>
        <p:sp>
          <p:nvSpPr>
            <p:cNvPr id="52" name="圆角矩形 41"/>
            <p:cNvSpPr>
              <a:spLocks noChangeArrowheads="1"/>
            </p:cNvSpPr>
            <p:nvPr/>
          </p:nvSpPr>
          <p:spPr bwMode="auto">
            <a:xfrm>
              <a:off x="0" y="73989"/>
              <a:ext cx="1935168" cy="432635"/>
            </a:xfrm>
            <a:prstGeom prst="roundRect">
              <a:avLst>
                <a:gd name="adj" fmla="val 16667"/>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53" name="等腰三角形 42"/>
            <p:cNvSpPr>
              <a:spLocks noChangeArrowheads="1"/>
            </p:cNvSpPr>
            <p:nvPr/>
          </p:nvSpPr>
          <p:spPr bwMode="auto">
            <a:xfrm>
              <a:off x="902659" y="0"/>
              <a:ext cx="129852" cy="95220"/>
            </a:xfrm>
            <a:prstGeom prst="triangle">
              <a:avLst>
                <a:gd name="adj" fmla="val 50000"/>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56" name="TextBox 46"/>
          <p:cNvSpPr>
            <a:spLocks noChangeArrowheads="1"/>
          </p:cNvSpPr>
          <p:nvPr/>
        </p:nvSpPr>
        <p:spPr bwMode="auto">
          <a:xfrm>
            <a:off x="602301" y="3372409"/>
            <a:ext cx="2057585"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dirty="0">
                <a:solidFill>
                  <a:schemeClr val="tx1">
                    <a:lumMod val="65000"/>
                    <a:lumOff val="35000"/>
                  </a:schemeClr>
                </a:solidFill>
              </a:rPr>
              <a:t>应用链码通过背书系统链码（</a:t>
            </a:r>
            <a:r>
              <a:rPr lang="en-US" altLang="zh-CN" dirty="0">
                <a:solidFill>
                  <a:schemeClr val="tx1">
                    <a:lumMod val="65000"/>
                    <a:lumOff val="35000"/>
                  </a:schemeClr>
                </a:solidFill>
              </a:rPr>
              <a:t>ESCC</a:t>
            </a:r>
            <a:r>
              <a:rPr lang="zh-CN" altLang="en-US" dirty="0">
                <a:solidFill>
                  <a:schemeClr val="tx1">
                    <a:lumMod val="65000"/>
                    <a:lumOff val="35000"/>
                  </a:schemeClr>
                </a:solidFill>
              </a:rPr>
              <a:t>）和验证系统链码（</a:t>
            </a:r>
            <a:r>
              <a:rPr lang="en-US" altLang="zh-CN" dirty="0">
                <a:solidFill>
                  <a:schemeClr val="tx1">
                    <a:lumMod val="65000"/>
                    <a:lumOff val="35000"/>
                  </a:schemeClr>
                </a:solidFill>
              </a:rPr>
              <a:t>VSCC</a:t>
            </a:r>
            <a:r>
              <a:rPr lang="zh-CN" altLang="en-US" dirty="0">
                <a:solidFill>
                  <a:schemeClr val="tx1">
                    <a:lumMod val="65000"/>
                    <a:lumOff val="35000"/>
                  </a:schemeClr>
                </a:solidFill>
              </a:rPr>
              <a:t>）来部署。</a:t>
            </a:r>
            <a:r>
              <a:rPr lang="en-US" altLang="zh-CN" dirty="0">
                <a:solidFill>
                  <a:schemeClr val="tx1">
                    <a:lumMod val="65000"/>
                    <a:lumOff val="35000"/>
                  </a:schemeClr>
                </a:solidFill>
              </a:rPr>
              <a:t>ESCC</a:t>
            </a:r>
            <a:r>
              <a:rPr lang="zh-CN" altLang="en-US" dirty="0">
                <a:solidFill>
                  <a:schemeClr val="tx1">
                    <a:lumMod val="65000"/>
                    <a:lumOff val="35000"/>
                  </a:schemeClr>
                </a:solidFill>
              </a:rPr>
              <a:t>的输出（背书）可能会被作为</a:t>
            </a:r>
            <a:r>
              <a:rPr lang="en-US" altLang="zh-CN" dirty="0">
                <a:solidFill>
                  <a:schemeClr val="tx1">
                    <a:lumMod val="65000"/>
                    <a:lumOff val="35000"/>
                  </a:schemeClr>
                </a:solidFill>
              </a:rPr>
              <a:t>VSCC</a:t>
            </a:r>
            <a:r>
              <a:rPr lang="zh-CN" altLang="en-US" dirty="0">
                <a:solidFill>
                  <a:schemeClr val="tx1">
                    <a:lumMod val="65000"/>
                    <a:lumOff val="35000"/>
                  </a:schemeClr>
                </a:solidFill>
              </a:rPr>
              <a:t>输入的一部分</a:t>
            </a:r>
          </a:p>
        </p:txBody>
      </p:sp>
      <p:grpSp>
        <p:nvGrpSpPr>
          <p:cNvPr id="89" name="组合 53"/>
          <p:cNvGrpSpPr>
            <a:grpSpLocks/>
          </p:cNvGrpSpPr>
          <p:nvPr/>
        </p:nvGrpSpPr>
        <p:grpSpPr bwMode="auto">
          <a:xfrm flipV="1">
            <a:off x="6384924" y="2627870"/>
            <a:ext cx="2867595" cy="506414"/>
            <a:chOff x="-1" y="0"/>
            <a:chExt cx="2865253" cy="506625"/>
          </a:xfrm>
          <a:solidFill>
            <a:schemeClr val="accent2"/>
          </a:solidFill>
        </p:grpSpPr>
        <p:sp>
          <p:nvSpPr>
            <p:cNvPr id="90" name="圆角矩形 54"/>
            <p:cNvSpPr>
              <a:spLocks noChangeArrowheads="1"/>
            </p:cNvSpPr>
            <p:nvPr/>
          </p:nvSpPr>
          <p:spPr bwMode="auto">
            <a:xfrm>
              <a:off x="-1" y="73990"/>
              <a:ext cx="2865253" cy="432635"/>
            </a:xfrm>
            <a:prstGeom prst="roundRect">
              <a:avLst>
                <a:gd name="adj" fmla="val 16667"/>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91" name="等腰三角形 55"/>
            <p:cNvSpPr>
              <a:spLocks noChangeArrowheads="1"/>
            </p:cNvSpPr>
            <p:nvPr/>
          </p:nvSpPr>
          <p:spPr bwMode="auto">
            <a:xfrm>
              <a:off x="902659" y="0"/>
              <a:ext cx="129852" cy="95220"/>
            </a:xfrm>
            <a:prstGeom prst="triangle">
              <a:avLst>
                <a:gd name="adj" fmla="val 50000"/>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93" name="TextBox 57"/>
          <p:cNvSpPr>
            <a:spLocks noChangeArrowheads="1"/>
          </p:cNvSpPr>
          <p:nvPr/>
        </p:nvSpPr>
        <p:spPr bwMode="auto">
          <a:xfrm>
            <a:off x="2628144" y="1044454"/>
            <a:ext cx="2139594" cy="1508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dirty="0">
                <a:solidFill>
                  <a:schemeClr val="tx1">
                    <a:lumMod val="65000"/>
                    <a:lumOff val="35000"/>
                  </a:schemeClr>
                </a:solidFill>
              </a:rPr>
              <a:t>ESCC</a:t>
            </a:r>
            <a:r>
              <a:rPr lang="zh-CN" altLang="en-US" dirty="0">
                <a:solidFill>
                  <a:schemeClr val="tx1">
                    <a:lumMod val="65000"/>
                    <a:lumOff val="35000"/>
                  </a:schemeClr>
                </a:solidFill>
              </a:rPr>
              <a:t>的输入是一个交易提案和模拟执行的结果。如果结果满足条件，</a:t>
            </a:r>
            <a:r>
              <a:rPr lang="en-US" altLang="zh-CN" dirty="0">
                <a:solidFill>
                  <a:schemeClr val="tx1">
                    <a:lumMod val="65000"/>
                    <a:lumOff val="35000"/>
                  </a:schemeClr>
                </a:solidFill>
              </a:rPr>
              <a:t>ESCC</a:t>
            </a:r>
            <a:r>
              <a:rPr lang="zh-CN" altLang="en-US" dirty="0">
                <a:solidFill>
                  <a:schemeClr val="tx1">
                    <a:lumMod val="65000"/>
                    <a:lumOff val="35000"/>
                  </a:schemeClr>
                </a:solidFill>
              </a:rPr>
              <a:t>会产生一个回应，包括结果和背书。对于默认的</a:t>
            </a:r>
            <a:r>
              <a:rPr lang="en-US" altLang="zh-CN" dirty="0">
                <a:solidFill>
                  <a:schemeClr val="tx1">
                    <a:lumMod val="65000"/>
                    <a:lumOff val="35000"/>
                  </a:schemeClr>
                </a:solidFill>
              </a:rPr>
              <a:t>ESCC</a:t>
            </a:r>
            <a:r>
              <a:rPr lang="zh-CN" altLang="en-US" dirty="0">
                <a:solidFill>
                  <a:schemeClr val="tx1">
                    <a:lumMod val="65000"/>
                    <a:lumOff val="35000"/>
                  </a:schemeClr>
                </a:solidFill>
              </a:rPr>
              <a:t>而言，这个背书只是一个基于节点本地身份的签名</a:t>
            </a:r>
          </a:p>
        </p:txBody>
      </p:sp>
      <p:sp>
        <p:nvSpPr>
          <p:cNvPr id="95" name="TextBox 59"/>
          <p:cNvSpPr>
            <a:spLocks noChangeArrowheads="1"/>
          </p:cNvSpPr>
          <p:nvPr/>
        </p:nvSpPr>
        <p:spPr bwMode="auto">
          <a:xfrm>
            <a:off x="4607609" y="3474139"/>
            <a:ext cx="2100511"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dirty="0">
                <a:solidFill>
                  <a:schemeClr val="tx1">
                    <a:lumMod val="65000"/>
                    <a:lumOff val="35000"/>
                  </a:schemeClr>
                </a:solidFill>
              </a:rPr>
              <a:t>VSCC</a:t>
            </a:r>
            <a:r>
              <a:rPr lang="zh-CN" altLang="en-US" dirty="0">
                <a:solidFill>
                  <a:schemeClr val="tx1">
                    <a:lumMod val="65000"/>
                    <a:lumOff val="35000"/>
                  </a:schemeClr>
                </a:solidFill>
              </a:rPr>
              <a:t>的输入是交易本身，输出则是交易是否有效。对于默认的</a:t>
            </a:r>
            <a:r>
              <a:rPr lang="en-US" altLang="zh-CN" dirty="0">
                <a:solidFill>
                  <a:schemeClr val="tx1">
                    <a:lumMod val="65000"/>
                    <a:lumOff val="35000"/>
                  </a:schemeClr>
                </a:solidFill>
              </a:rPr>
              <a:t>VSCC</a:t>
            </a:r>
            <a:r>
              <a:rPr lang="zh-CN" altLang="en-US" dirty="0">
                <a:solidFill>
                  <a:schemeClr val="tx1">
                    <a:lumMod val="65000"/>
                    <a:lumOff val="35000"/>
                  </a:schemeClr>
                </a:solidFill>
              </a:rPr>
              <a:t>而言，收集背书并与链码指定的背书策略校对，就能验证交易是否有效</a:t>
            </a:r>
          </a:p>
        </p:txBody>
      </p:sp>
      <p:sp>
        <p:nvSpPr>
          <p:cNvPr id="97" name="TextBox 63"/>
          <p:cNvSpPr>
            <a:spLocks noChangeArrowheads="1"/>
          </p:cNvSpPr>
          <p:nvPr/>
        </p:nvSpPr>
        <p:spPr bwMode="auto">
          <a:xfrm>
            <a:off x="6589713" y="1429309"/>
            <a:ext cx="13970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t>其他的系统链码有别的作用，比如配置和链码的生命周期</a:t>
            </a:r>
          </a:p>
        </p:txBody>
      </p:sp>
      <p:grpSp>
        <p:nvGrpSpPr>
          <p:cNvPr id="59" name="组合 58"/>
          <p:cNvGrpSpPr/>
          <p:nvPr/>
        </p:nvGrpSpPr>
        <p:grpSpPr>
          <a:xfrm>
            <a:off x="1154670" y="1036478"/>
            <a:ext cx="1465428" cy="1465428"/>
            <a:chOff x="4184106" y="2952206"/>
            <a:chExt cx="3823790" cy="3823790"/>
          </a:xfrm>
        </p:grpSpPr>
        <p:sp>
          <p:nvSpPr>
            <p:cNvPr id="60" name="椭圆 5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1" name="组合 60"/>
            <p:cNvGrpSpPr/>
            <p:nvPr/>
          </p:nvGrpSpPr>
          <p:grpSpPr>
            <a:xfrm>
              <a:off x="4710169" y="3478269"/>
              <a:ext cx="2771663" cy="2771663"/>
              <a:chOff x="2193191" y="1899415"/>
              <a:chExt cx="2421376" cy="2421376"/>
            </a:xfrm>
            <a:effectLst/>
          </p:grpSpPr>
          <p:sp>
            <p:nvSpPr>
              <p:cNvPr id="62" name="椭圆 61"/>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63" name="八边形 6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64" name="组合 63"/>
          <p:cNvGrpSpPr/>
          <p:nvPr/>
        </p:nvGrpSpPr>
        <p:grpSpPr>
          <a:xfrm>
            <a:off x="3042995" y="3086694"/>
            <a:ext cx="1465428" cy="1465428"/>
            <a:chOff x="4184106" y="2952206"/>
            <a:chExt cx="3823790" cy="3823790"/>
          </a:xfrm>
        </p:grpSpPr>
        <p:sp>
          <p:nvSpPr>
            <p:cNvPr id="65" name="椭圆 6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6" name="组合 65"/>
            <p:cNvGrpSpPr/>
            <p:nvPr/>
          </p:nvGrpSpPr>
          <p:grpSpPr>
            <a:xfrm>
              <a:off x="4710169" y="3478269"/>
              <a:ext cx="2771663" cy="2771663"/>
              <a:chOff x="2193191" y="1899415"/>
              <a:chExt cx="2421376" cy="2421376"/>
            </a:xfrm>
            <a:effectLst/>
          </p:grpSpPr>
          <p:sp>
            <p:nvSpPr>
              <p:cNvPr id="67" name="椭圆 66"/>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68" name="八边形 6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69" name="组合 68"/>
          <p:cNvGrpSpPr/>
          <p:nvPr/>
        </p:nvGrpSpPr>
        <p:grpSpPr>
          <a:xfrm>
            <a:off x="4801312" y="1023030"/>
            <a:ext cx="1465428" cy="1465428"/>
            <a:chOff x="4184106" y="2952206"/>
            <a:chExt cx="3823790" cy="3823790"/>
          </a:xfrm>
        </p:grpSpPr>
        <p:sp>
          <p:nvSpPr>
            <p:cNvPr id="70" name="椭圆 6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71" name="组合 70"/>
            <p:cNvGrpSpPr/>
            <p:nvPr/>
          </p:nvGrpSpPr>
          <p:grpSpPr>
            <a:xfrm>
              <a:off x="4710169" y="3478269"/>
              <a:ext cx="2771663" cy="2771663"/>
              <a:chOff x="2193191" y="1899415"/>
              <a:chExt cx="2421376" cy="2421376"/>
            </a:xfrm>
            <a:effectLst/>
          </p:grpSpPr>
          <p:sp>
            <p:nvSpPr>
              <p:cNvPr id="72" name="椭圆 71"/>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3" name="八边形 7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74" name="组合 73"/>
          <p:cNvGrpSpPr/>
          <p:nvPr/>
        </p:nvGrpSpPr>
        <p:grpSpPr>
          <a:xfrm>
            <a:off x="6620587" y="3097606"/>
            <a:ext cx="1465428" cy="1465428"/>
            <a:chOff x="4184106" y="2952206"/>
            <a:chExt cx="3823790" cy="3823790"/>
          </a:xfrm>
        </p:grpSpPr>
        <p:sp>
          <p:nvSpPr>
            <p:cNvPr id="75" name="椭圆 7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76" name="组合 75"/>
            <p:cNvGrpSpPr/>
            <p:nvPr/>
          </p:nvGrpSpPr>
          <p:grpSpPr>
            <a:xfrm>
              <a:off x="4710167" y="3478267"/>
              <a:ext cx="2771663" cy="2771663"/>
              <a:chOff x="2193190" y="1899413"/>
              <a:chExt cx="2421376" cy="2421376"/>
            </a:xfrm>
            <a:effectLst/>
          </p:grpSpPr>
          <p:sp>
            <p:nvSpPr>
              <p:cNvPr id="77" name="椭圆 76"/>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8" name="八边形 77"/>
              <p:cNvSpPr/>
              <p:nvPr/>
            </p:nvSpPr>
            <p:spPr>
              <a:xfrm>
                <a:off x="2386802" y="2093027"/>
                <a:ext cx="2034160" cy="2034159"/>
              </a:xfrm>
              <a:prstGeom prst="octagon">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sp>
        <p:nvSpPr>
          <p:cNvPr id="79" name="TextBox 78"/>
          <p:cNvSpPr txBox="1"/>
          <p:nvPr/>
        </p:nvSpPr>
        <p:spPr>
          <a:xfrm>
            <a:off x="1528484" y="1526379"/>
            <a:ext cx="717797" cy="544256"/>
          </a:xfrm>
          <a:prstGeom prst="rect">
            <a:avLst/>
          </a:prstGeom>
          <a:noFill/>
        </p:spPr>
        <p:txBody>
          <a:bodyPr wrap="square" lIns="112274" tIns="56136" rIns="112274" bIns="56136" rtlCol="0">
            <a:spAutoFit/>
          </a:bodyPr>
          <a:lstStyle/>
          <a:p>
            <a:pPr algn="ct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应用链码</a:t>
            </a:r>
          </a:p>
        </p:txBody>
      </p:sp>
      <p:sp>
        <p:nvSpPr>
          <p:cNvPr id="80" name="TextBox 79"/>
          <p:cNvSpPr txBox="1"/>
          <p:nvPr/>
        </p:nvSpPr>
        <p:spPr>
          <a:xfrm>
            <a:off x="3326978" y="3669635"/>
            <a:ext cx="894905" cy="328812"/>
          </a:xfrm>
          <a:prstGeom prst="rect">
            <a:avLst/>
          </a:prstGeom>
          <a:noFill/>
        </p:spPr>
        <p:txBody>
          <a:bodyPr wrap="square" lIns="112274" tIns="56136" rIns="112274" bIns="56136" rtlCol="0">
            <a:spAutoFit/>
          </a:bodyPr>
          <a:lstStyle/>
          <a:p>
            <a:pPr algn="ct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ESCC</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1" name="TextBox 80"/>
          <p:cNvSpPr txBox="1"/>
          <p:nvPr/>
        </p:nvSpPr>
        <p:spPr>
          <a:xfrm>
            <a:off x="5090512" y="1604785"/>
            <a:ext cx="894905" cy="328812"/>
          </a:xfrm>
          <a:prstGeom prst="rect">
            <a:avLst/>
          </a:prstGeom>
          <a:noFill/>
        </p:spPr>
        <p:txBody>
          <a:bodyPr wrap="square" lIns="112274" tIns="56136" rIns="112274" bIns="56136" rtlCol="0">
            <a:spAutoFit/>
          </a:bodyPr>
          <a:lstStyle/>
          <a:p>
            <a:pPr algn="ct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VSCC</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2" name="TextBox 81"/>
          <p:cNvSpPr txBox="1"/>
          <p:nvPr/>
        </p:nvSpPr>
        <p:spPr>
          <a:xfrm>
            <a:off x="7005424" y="3587505"/>
            <a:ext cx="695749" cy="544256"/>
          </a:xfrm>
          <a:prstGeom prst="rect">
            <a:avLst/>
          </a:prstGeom>
          <a:noFill/>
        </p:spPr>
        <p:txBody>
          <a:bodyPr wrap="square" lIns="112274" tIns="56136" rIns="112274" bIns="56136" rtlCol="0">
            <a:spAutoFit/>
          </a:bodyPr>
          <a:lstStyle/>
          <a:p>
            <a:pPr algn="ct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其他链码</a:t>
            </a:r>
          </a:p>
        </p:txBody>
      </p:sp>
    </p:spTree>
    <p:extLst>
      <p:ext uri="{BB962C8B-B14F-4D97-AF65-F5344CB8AC3E}">
        <p14:creationId xmlns:p14="http://schemas.microsoft.com/office/powerpoint/2010/main" val="214667142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300" fill="hold"/>
                                        <p:tgtEl>
                                          <p:spTgt spid="43"/>
                                        </p:tgtEl>
                                        <p:attrNameLst>
                                          <p:attrName>ppt_w</p:attrName>
                                        </p:attrNameLst>
                                      </p:cBhvr>
                                      <p:tavLst>
                                        <p:tav tm="0">
                                          <p:val>
                                            <p:fltVal val="0"/>
                                          </p:val>
                                        </p:tav>
                                        <p:tav tm="100000">
                                          <p:val>
                                            <p:strVal val="#ppt_w"/>
                                          </p:val>
                                        </p:tav>
                                      </p:tavLst>
                                    </p:anim>
                                    <p:anim calcmode="lin" valueType="num">
                                      <p:cBhvr>
                                        <p:cTn id="8" dur="300" fill="hold"/>
                                        <p:tgtEl>
                                          <p:spTgt spid="43"/>
                                        </p:tgtEl>
                                        <p:attrNameLst>
                                          <p:attrName>ppt_h</p:attrName>
                                        </p:attrNameLst>
                                      </p:cBhvr>
                                      <p:tavLst>
                                        <p:tav tm="0">
                                          <p:val>
                                            <p:fltVal val="0"/>
                                          </p:val>
                                        </p:tav>
                                        <p:tav tm="100000">
                                          <p:val>
                                            <p:strVal val="#ppt_h"/>
                                          </p:val>
                                        </p:tav>
                                      </p:tavLst>
                                    </p:anim>
                                    <p:animEffect>
                                      <p:cBhvr>
                                        <p:cTn id="9" dur="300"/>
                                        <p:tgtEl>
                                          <p:spTgt spid="43"/>
                                        </p:tgtEl>
                                      </p:cBhvr>
                                    </p:animEffect>
                                  </p:childTnLst>
                                </p:cTn>
                              </p:par>
                            </p:childTnLst>
                          </p:cTn>
                        </p:par>
                        <p:par>
                          <p:cTn id="10" fill="hold">
                            <p:stCondLst>
                              <p:cond delay="300"/>
                            </p:stCondLst>
                            <p:childTnLst>
                              <p:par>
                                <p:cTn id="11" presetID="53" presetClass="entr" presetSubtype="16" fill="hold" nodeType="afterEffect">
                                  <p:stCondLst>
                                    <p:cond delay="0"/>
                                  </p:stCondLst>
                                  <p:childTnLst>
                                    <p:set>
                                      <p:cBhvr>
                                        <p:cTn id="12" dur="1" fill="hold">
                                          <p:stCondLst>
                                            <p:cond delay="0"/>
                                          </p:stCondLst>
                                        </p:cTn>
                                        <p:tgtEl>
                                          <p:spTgt spid="59"/>
                                        </p:tgtEl>
                                        <p:attrNameLst>
                                          <p:attrName>style.visibility</p:attrName>
                                        </p:attrNameLst>
                                      </p:cBhvr>
                                      <p:to>
                                        <p:strVal val="visible"/>
                                      </p:to>
                                    </p:set>
                                    <p:anim calcmode="lin" valueType="num">
                                      <p:cBhvr>
                                        <p:cTn id="13" dur="500" fill="hold"/>
                                        <p:tgtEl>
                                          <p:spTgt spid="59"/>
                                        </p:tgtEl>
                                        <p:attrNameLst>
                                          <p:attrName>ppt_w</p:attrName>
                                        </p:attrNameLst>
                                      </p:cBhvr>
                                      <p:tavLst>
                                        <p:tav tm="0">
                                          <p:val>
                                            <p:fltVal val="0"/>
                                          </p:val>
                                        </p:tav>
                                        <p:tav tm="100000">
                                          <p:val>
                                            <p:strVal val="#ppt_w"/>
                                          </p:val>
                                        </p:tav>
                                      </p:tavLst>
                                    </p:anim>
                                    <p:anim calcmode="lin" valueType="num">
                                      <p:cBhvr>
                                        <p:cTn id="14" dur="500" fill="hold"/>
                                        <p:tgtEl>
                                          <p:spTgt spid="59"/>
                                        </p:tgtEl>
                                        <p:attrNameLst>
                                          <p:attrName>ppt_h</p:attrName>
                                        </p:attrNameLst>
                                      </p:cBhvr>
                                      <p:tavLst>
                                        <p:tav tm="0">
                                          <p:val>
                                            <p:fltVal val="0"/>
                                          </p:val>
                                        </p:tav>
                                        <p:tav tm="100000">
                                          <p:val>
                                            <p:strVal val="#ppt_h"/>
                                          </p:val>
                                        </p:tav>
                                      </p:tavLst>
                                    </p:anim>
                                    <p:animEffect transition="in" filter="fade">
                                      <p:cBhvr>
                                        <p:cTn id="15" dur="500"/>
                                        <p:tgtEl>
                                          <p:spTgt spid="59"/>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79"/>
                                        </p:tgtEl>
                                        <p:attrNameLst>
                                          <p:attrName>style.visibility</p:attrName>
                                        </p:attrNameLst>
                                      </p:cBhvr>
                                      <p:to>
                                        <p:strVal val="visible"/>
                                      </p:to>
                                    </p:set>
                                    <p:anim calcmode="lin" valueType="num">
                                      <p:cBhvr>
                                        <p:cTn id="18" dur="500" fill="hold"/>
                                        <p:tgtEl>
                                          <p:spTgt spid="79"/>
                                        </p:tgtEl>
                                        <p:attrNameLst>
                                          <p:attrName>ppt_w</p:attrName>
                                        </p:attrNameLst>
                                      </p:cBhvr>
                                      <p:tavLst>
                                        <p:tav tm="0">
                                          <p:val>
                                            <p:fltVal val="0"/>
                                          </p:val>
                                        </p:tav>
                                        <p:tav tm="100000">
                                          <p:val>
                                            <p:strVal val="#ppt_w"/>
                                          </p:val>
                                        </p:tav>
                                      </p:tavLst>
                                    </p:anim>
                                    <p:anim calcmode="lin" valueType="num">
                                      <p:cBhvr>
                                        <p:cTn id="19" dur="500" fill="hold"/>
                                        <p:tgtEl>
                                          <p:spTgt spid="79"/>
                                        </p:tgtEl>
                                        <p:attrNameLst>
                                          <p:attrName>ppt_h</p:attrName>
                                        </p:attrNameLst>
                                      </p:cBhvr>
                                      <p:tavLst>
                                        <p:tav tm="0">
                                          <p:val>
                                            <p:fltVal val="0"/>
                                          </p:val>
                                        </p:tav>
                                        <p:tav tm="100000">
                                          <p:val>
                                            <p:strVal val="#ppt_h"/>
                                          </p:val>
                                        </p:tav>
                                      </p:tavLst>
                                    </p:anim>
                                    <p:animEffect transition="in" filter="fade">
                                      <p:cBhvr>
                                        <p:cTn id="20" dur="500"/>
                                        <p:tgtEl>
                                          <p:spTgt spid="79"/>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p:cBhvr>
                                        <p:cTn id="23" dur="600"/>
                                        <p:tgtEl>
                                          <p:spTgt spid="56"/>
                                        </p:tgtEl>
                                      </p:cBhvr>
                                    </p:animEffect>
                                    <p:anim calcmode="lin" valueType="num">
                                      <p:cBhvr>
                                        <p:cTn id="24" dur="600" fill="hold"/>
                                        <p:tgtEl>
                                          <p:spTgt spid="56"/>
                                        </p:tgtEl>
                                        <p:attrNameLst>
                                          <p:attrName>ppt_x</p:attrName>
                                        </p:attrNameLst>
                                      </p:cBhvr>
                                      <p:tavLst>
                                        <p:tav tm="0">
                                          <p:val>
                                            <p:strVal val="#ppt_x"/>
                                          </p:val>
                                        </p:tav>
                                        <p:tav tm="100000">
                                          <p:val>
                                            <p:strVal val="#ppt_x"/>
                                          </p:val>
                                        </p:tav>
                                      </p:tavLst>
                                    </p:anim>
                                    <p:anim calcmode="lin" valueType="num">
                                      <p:cBhvr>
                                        <p:cTn id="25" dur="600" fill="hold"/>
                                        <p:tgtEl>
                                          <p:spTgt spid="56"/>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300" fill="hold"/>
                                        <p:tgtEl>
                                          <p:spTgt spid="47"/>
                                        </p:tgtEl>
                                        <p:attrNameLst>
                                          <p:attrName>ppt_w</p:attrName>
                                        </p:attrNameLst>
                                      </p:cBhvr>
                                      <p:tavLst>
                                        <p:tav tm="0">
                                          <p:val>
                                            <p:fltVal val="0"/>
                                          </p:val>
                                        </p:tav>
                                        <p:tav tm="100000">
                                          <p:val>
                                            <p:strVal val="#ppt_w"/>
                                          </p:val>
                                        </p:tav>
                                      </p:tavLst>
                                    </p:anim>
                                    <p:anim calcmode="lin" valueType="num">
                                      <p:cBhvr>
                                        <p:cTn id="29" dur="300" fill="hold"/>
                                        <p:tgtEl>
                                          <p:spTgt spid="47"/>
                                        </p:tgtEl>
                                        <p:attrNameLst>
                                          <p:attrName>ppt_h</p:attrName>
                                        </p:attrNameLst>
                                      </p:cBhvr>
                                      <p:tavLst>
                                        <p:tav tm="0">
                                          <p:val>
                                            <p:fltVal val="0"/>
                                          </p:val>
                                        </p:tav>
                                        <p:tav tm="100000">
                                          <p:val>
                                            <p:strVal val="#ppt_h"/>
                                          </p:val>
                                        </p:tav>
                                      </p:tavLst>
                                    </p:anim>
                                    <p:animEffect>
                                      <p:cBhvr>
                                        <p:cTn id="30" dur="300"/>
                                        <p:tgtEl>
                                          <p:spTgt spid="47"/>
                                        </p:tgtEl>
                                      </p:cBhvr>
                                    </p:animEffect>
                                  </p:childTnLst>
                                </p:cTn>
                              </p:par>
                            </p:childTnLst>
                          </p:cTn>
                        </p:par>
                        <p:par>
                          <p:cTn id="31" fill="hold">
                            <p:stCondLst>
                              <p:cond delay="900"/>
                            </p:stCondLst>
                            <p:childTnLst>
                              <p:par>
                                <p:cTn id="32" presetID="53" presetClass="entr" presetSubtype="16" fill="hold" nodeType="afterEffect">
                                  <p:stCondLst>
                                    <p:cond delay="0"/>
                                  </p:stCondLst>
                                  <p:childTnLst>
                                    <p:set>
                                      <p:cBhvr>
                                        <p:cTn id="33" dur="1" fill="hold">
                                          <p:stCondLst>
                                            <p:cond delay="0"/>
                                          </p:stCondLst>
                                        </p:cTn>
                                        <p:tgtEl>
                                          <p:spTgt spid="64"/>
                                        </p:tgtEl>
                                        <p:attrNameLst>
                                          <p:attrName>style.visibility</p:attrName>
                                        </p:attrNameLst>
                                      </p:cBhvr>
                                      <p:to>
                                        <p:strVal val="visible"/>
                                      </p:to>
                                    </p:set>
                                    <p:anim calcmode="lin" valueType="num">
                                      <p:cBhvr>
                                        <p:cTn id="34" dur="500" fill="hold"/>
                                        <p:tgtEl>
                                          <p:spTgt spid="64"/>
                                        </p:tgtEl>
                                        <p:attrNameLst>
                                          <p:attrName>ppt_w</p:attrName>
                                        </p:attrNameLst>
                                      </p:cBhvr>
                                      <p:tavLst>
                                        <p:tav tm="0">
                                          <p:val>
                                            <p:fltVal val="0"/>
                                          </p:val>
                                        </p:tav>
                                        <p:tav tm="100000">
                                          <p:val>
                                            <p:strVal val="#ppt_w"/>
                                          </p:val>
                                        </p:tav>
                                      </p:tavLst>
                                    </p:anim>
                                    <p:anim calcmode="lin" valueType="num">
                                      <p:cBhvr>
                                        <p:cTn id="35" dur="500" fill="hold"/>
                                        <p:tgtEl>
                                          <p:spTgt spid="64"/>
                                        </p:tgtEl>
                                        <p:attrNameLst>
                                          <p:attrName>ppt_h</p:attrName>
                                        </p:attrNameLst>
                                      </p:cBhvr>
                                      <p:tavLst>
                                        <p:tav tm="0">
                                          <p:val>
                                            <p:fltVal val="0"/>
                                          </p:val>
                                        </p:tav>
                                        <p:tav tm="100000">
                                          <p:val>
                                            <p:strVal val="#ppt_h"/>
                                          </p:val>
                                        </p:tav>
                                      </p:tavLst>
                                    </p:anim>
                                    <p:animEffect transition="in" filter="fade">
                                      <p:cBhvr>
                                        <p:cTn id="36" dur="500"/>
                                        <p:tgtEl>
                                          <p:spTgt spid="64"/>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80"/>
                                        </p:tgtEl>
                                        <p:attrNameLst>
                                          <p:attrName>style.visibility</p:attrName>
                                        </p:attrNameLst>
                                      </p:cBhvr>
                                      <p:to>
                                        <p:strVal val="visible"/>
                                      </p:to>
                                    </p:set>
                                    <p:anim calcmode="lin" valueType="num">
                                      <p:cBhvr>
                                        <p:cTn id="39" dur="500" fill="hold"/>
                                        <p:tgtEl>
                                          <p:spTgt spid="80"/>
                                        </p:tgtEl>
                                        <p:attrNameLst>
                                          <p:attrName>ppt_w</p:attrName>
                                        </p:attrNameLst>
                                      </p:cBhvr>
                                      <p:tavLst>
                                        <p:tav tm="0">
                                          <p:val>
                                            <p:fltVal val="0"/>
                                          </p:val>
                                        </p:tav>
                                        <p:tav tm="100000">
                                          <p:val>
                                            <p:strVal val="#ppt_w"/>
                                          </p:val>
                                        </p:tav>
                                      </p:tavLst>
                                    </p:anim>
                                    <p:anim calcmode="lin" valueType="num">
                                      <p:cBhvr>
                                        <p:cTn id="40" dur="500" fill="hold"/>
                                        <p:tgtEl>
                                          <p:spTgt spid="80"/>
                                        </p:tgtEl>
                                        <p:attrNameLst>
                                          <p:attrName>ppt_h</p:attrName>
                                        </p:attrNameLst>
                                      </p:cBhvr>
                                      <p:tavLst>
                                        <p:tav tm="0">
                                          <p:val>
                                            <p:fltVal val="0"/>
                                          </p:val>
                                        </p:tav>
                                        <p:tav tm="100000">
                                          <p:val>
                                            <p:strVal val="#ppt_h"/>
                                          </p:val>
                                        </p:tav>
                                      </p:tavLst>
                                    </p:anim>
                                    <p:animEffect transition="in" filter="fade">
                                      <p:cBhvr>
                                        <p:cTn id="41" dur="500"/>
                                        <p:tgtEl>
                                          <p:spTgt spid="80"/>
                                        </p:tgtEl>
                                      </p:cBhvr>
                                    </p:animEffect>
                                  </p:childTnLst>
                                </p:cTn>
                              </p:par>
                              <p:par>
                                <p:cTn id="42" presetID="47" presetClass="entr" presetSubtype="0" fill="hold" grpId="0" nodeType="withEffect">
                                  <p:stCondLst>
                                    <p:cond delay="0"/>
                                  </p:stCondLst>
                                  <p:childTnLst>
                                    <p:set>
                                      <p:cBhvr>
                                        <p:cTn id="43" dur="1" fill="hold">
                                          <p:stCondLst>
                                            <p:cond delay="0"/>
                                          </p:stCondLst>
                                        </p:cTn>
                                        <p:tgtEl>
                                          <p:spTgt spid="93"/>
                                        </p:tgtEl>
                                        <p:attrNameLst>
                                          <p:attrName>style.visibility</p:attrName>
                                        </p:attrNameLst>
                                      </p:cBhvr>
                                      <p:to>
                                        <p:strVal val="visible"/>
                                      </p:to>
                                    </p:set>
                                    <p:animEffect>
                                      <p:cBhvr>
                                        <p:cTn id="44" dur="600"/>
                                        <p:tgtEl>
                                          <p:spTgt spid="93"/>
                                        </p:tgtEl>
                                      </p:cBhvr>
                                    </p:animEffect>
                                    <p:anim calcmode="lin" valueType="num">
                                      <p:cBhvr>
                                        <p:cTn id="45" dur="600" fill="hold"/>
                                        <p:tgtEl>
                                          <p:spTgt spid="93"/>
                                        </p:tgtEl>
                                        <p:attrNameLst>
                                          <p:attrName>ppt_x</p:attrName>
                                        </p:attrNameLst>
                                      </p:cBhvr>
                                      <p:tavLst>
                                        <p:tav tm="0">
                                          <p:val>
                                            <p:strVal val="#ppt_x"/>
                                          </p:val>
                                        </p:tav>
                                        <p:tav tm="100000">
                                          <p:val>
                                            <p:strVal val="#ppt_x"/>
                                          </p:val>
                                        </p:tav>
                                      </p:tavLst>
                                    </p:anim>
                                    <p:anim calcmode="lin" valueType="num">
                                      <p:cBhvr>
                                        <p:cTn id="46" dur="600" fill="hold"/>
                                        <p:tgtEl>
                                          <p:spTgt spid="93"/>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51"/>
                                        </p:tgtEl>
                                        <p:attrNameLst>
                                          <p:attrName>style.visibility</p:attrName>
                                        </p:attrNameLst>
                                      </p:cBhvr>
                                      <p:to>
                                        <p:strVal val="visible"/>
                                      </p:to>
                                    </p:set>
                                    <p:anim calcmode="lin" valueType="num">
                                      <p:cBhvr>
                                        <p:cTn id="49" dur="300" fill="hold"/>
                                        <p:tgtEl>
                                          <p:spTgt spid="51"/>
                                        </p:tgtEl>
                                        <p:attrNameLst>
                                          <p:attrName>ppt_w</p:attrName>
                                        </p:attrNameLst>
                                      </p:cBhvr>
                                      <p:tavLst>
                                        <p:tav tm="0">
                                          <p:val>
                                            <p:fltVal val="0"/>
                                          </p:val>
                                        </p:tav>
                                        <p:tav tm="100000">
                                          <p:val>
                                            <p:strVal val="#ppt_w"/>
                                          </p:val>
                                        </p:tav>
                                      </p:tavLst>
                                    </p:anim>
                                    <p:anim calcmode="lin" valueType="num">
                                      <p:cBhvr>
                                        <p:cTn id="50" dur="300" fill="hold"/>
                                        <p:tgtEl>
                                          <p:spTgt spid="51"/>
                                        </p:tgtEl>
                                        <p:attrNameLst>
                                          <p:attrName>ppt_h</p:attrName>
                                        </p:attrNameLst>
                                      </p:cBhvr>
                                      <p:tavLst>
                                        <p:tav tm="0">
                                          <p:val>
                                            <p:fltVal val="0"/>
                                          </p:val>
                                        </p:tav>
                                        <p:tav tm="100000">
                                          <p:val>
                                            <p:strVal val="#ppt_h"/>
                                          </p:val>
                                        </p:tav>
                                      </p:tavLst>
                                    </p:anim>
                                    <p:animEffect>
                                      <p:cBhvr>
                                        <p:cTn id="51" dur="300"/>
                                        <p:tgtEl>
                                          <p:spTgt spid="51"/>
                                        </p:tgtEl>
                                      </p:cBhvr>
                                    </p:animEffect>
                                  </p:childTnLst>
                                </p:cTn>
                              </p:par>
                            </p:childTnLst>
                          </p:cTn>
                        </p:par>
                        <p:par>
                          <p:cTn id="52" fill="hold">
                            <p:stCondLst>
                              <p:cond delay="1500"/>
                            </p:stCondLst>
                            <p:childTnLst>
                              <p:par>
                                <p:cTn id="53" presetID="53" presetClass="entr" presetSubtype="16" fill="hold" nodeType="afterEffect">
                                  <p:stCondLst>
                                    <p:cond delay="0"/>
                                  </p:stCondLst>
                                  <p:childTnLst>
                                    <p:set>
                                      <p:cBhvr>
                                        <p:cTn id="54" dur="1" fill="hold">
                                          <p:stCondLst>
                                            <p:cond delay="0"/>
                                          </p:stCondLst>
                                        </p:cTn>
                                        <p:tgtEl>
                                          <p:spTgt spid="69"/>
                                        </p:tgtEl>
                                        <p:attrNameLst>
                                          <p:attrName>style.visibility</p:attrName>
                                        </p:attrNameLst>
                                      </p:cBhvr>
                                      <p:to>
                                        <p:strVal val="visible"/>
                                      </p:to>
                                    </p:set>
                                    <p:anim calcmode="lin" valueType="num">
                                      <p:cBhvr>
                                        <p:cTn id="55" dur="500" fill="hold"/>
                                        <p:tgtEl>
                                          <p:spTgt spid="69"/>
                                        </p:tgtEl>
                                        <p:attrNameLst>
                                          <p:attrName>ppt_w</p:attrName>
                                        </p:attrNameLst>
                                      </p:cBhvr>
                                      <p:tavLst>
                                        <p:tav tm="0">
                                          <p:val>
                                            <p:fltVal val="0"/>
                                          </p:val>
                                        </p:tav>
                                        <p:tav tm="100000">
                                          <p:val>
                                            <p:strVal val="#ppt_w"/>
                                          </p:val>
                                        </p:tav>
                                      </p:tavLst>
                                    </p:anim>
                                    <p:anim calcmode="lin" valueType="num">
                                      <p:cBhvr>
                                        <p:cTn id="56" dur="500" fill="hold"/>
                                        <p:tgtEl>
                                          <p:spTgt spid="69"/>
                                        </p:tgtEl>
                                        <p:attrNameLst>
                                          <p:attrName>ppt_h</p:attrName>
                                        </p:attrNameLst>
                                      </p:cBhvr>
                                      <p:tavLst>
                                        <p:tav tm="0">
                                          <p:val>
                                            <p:fltVal val="0"/>
                                          </p:val>
                                        </p:tav>
                                        <p:tav tm="100000">
                                          <p:val>
                                            <p:strVal val="#ppt_h"/>
                                          </p:val>
                                        </p:tav>
                                      </p:tavLst>
                                    </p:anim>
                                    <p:animEffect transition="in" filter="fade">
                                      <p:cBhvr>
                                        <p:cTn id="57" dur="500"/>
                                        <p:tgtEl>
                                          <p:spTgt spid="69"/>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par>
                                <p:cTn id="63" presetID="42" presetClass="entr" presetSubtype="0" fill="hold" grpId="0" nodeType="withEffect">
                                  <p:stCondLst>
                                    <p:cond delay="0"/>
                                  </p:stCondLst>
                                  <p:childTnLst>
                                    <p:set>
                                      <p:cBhvr>
                                        <p:cTn id="64" dur="1" fill="hold">
                                          <p:stCondLst>
                                            <p:cond delay="0"/>
                                          </p:stCondLst>
                                        </p:cTn>
                                        <p:tgtEl>
                                          <p:spTgt spid="95"/>
                                        </p:tgtEl>
                                        <p:attrNameLst>
                                          <p:attrName>style.visibility</p:attrName>
                                        </p:attrNameLst>
                                      </p:cBhvr>
                                      <p:to>
                                        <p:strVal val="visible"/>
                                      </p:to>
                                    </p:set>
                                    <p:animEffect>
                                      <p:cBhvr>
                                        <p:cTn id="65" dur="600"/>
                                        <p:tgtEl>
                                          <p:spTgt spid="95"/>
                                        </p:tgtEl>
                                      </p:cBhvr>
                                    </p:animEffect>
                                    <p:anim calcmode="lin" valueType="num">
                                      <p:cBhvr>
                                        <p:cTn id="66" dur="600" fill="hold"/>
                                        <p:tgtEl>
                                          <p:spTgt spid="95"/>
                                        </p:tgtEl>
                                        <p:attrNameLst>
                                          <p:attrName>ppt_x</p:attrName>
                                        </p:attrNameLst>
                                      </p:cBhvr>
                                      <p:tavLst>
                                        <p:tav tm="0">
                                          <p:val>
                                            <p:strVal val="#ppt_x"/>
                                          </p:val>
                                        </p:tav>
                                        <p:tav tm="100000">
                                          <p:val>
                                            <p:strVal val="#ppt_x"/>
                                          </p:val>
                                        </p:tav>
                                      </p:tavLst>
                                    </p:anim>
                                    <p:anim calcmode="lin" valueType="num">
                                      <p:cBhvr>
                                        <p:cTn id="67" dur="600" fill="hold"/>
                                        <p:tgtEl>
                                          <p:spTgt spid="95"/>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89"/>
                                        </p:tgtEl>
                                        <p:attrNameLst>
                                          <p:attrName>style.visibility</p:attrName>
                                        </p:attrNameLst>
                                      </p:cBhvr>
                                      <p:to>
                                        <p:strVal val="visible"/>
                                      </p:to>
                                    </p:set>
                                    <p:anim calcmode="lin" valueType="num">
                                      <p:cBhvr>
                                        <p:cTn id="70" dur="300" fill="hold"/>
                                        <p:tgtEl>
                                          <p:spTgt spid="89"/>
                                        </p:tgtEl>
                                        <p:attrNameLst>
                                          <p:attrName>ppt_w</p:attrName>
                                        </p:attrNameLst>
                                      </p:cBhvr>
                                      <p:tavLst>
                                        <p:tav tm="0">
                                          <p:val>
                                            <p:fltVal val="0"/>
                                          </p:val>
                                        </p:tav>
                                        <p:tav tm="100000">
                                          <p:val>
                                            <p:strVal val="#ppt_w"/>
                                          </p:val>
                                        </p:tav>
                                      </p:tavLst>
                                    </p:anim>
                                    <p:anim calcmode="lin" valueType="num">
                                      <p:cBhvr>
                                        <p:cTn id="71" dur="300" fill="hold"/>
                                        <p:tgtEl>
                                          <p:spTgt spid="89"/>
                                        </p:tgtEl>
                                        <p:attrNameLst>
                                          <p:attrName>ppt_h</p:attrName>
                                        </p:attrNameLst>
                                      </p:cBhvr>
                                      <p:tavLst>
                                        <p:tav tm="0">
                                          <p:val>
                                            <p:fltVal val="0"/>
                                          </p:val>
                                        </p:tav>
                                        <p:tav tm="100000">
                                          <p:val>
                                            <p:strVal val="#ppt_h"/>
                                          </p:val>
                                        </p:tav>
                                      </p:tavLst>
                                    </p:anim>
                                    <p:animEffect>
                                      <p:cBhvr>
                                        <p:cTn id="72" dur="300"/>
                                        <p:tgtEl>
                                          <p:spTgt spid="89"/>
                                        </p:tgtEl>
                                      </p:cBhvr>
                                    </p:animEffect>
                                  </p:childTnLst>
                                </p:cTn>
                              </p:par>
                            </p:childTnLst>
                          </p:cTn>
                        </p:par>
                        <p:par>
                          <p:cTn id="73" fill="hold">
                            <p:stCondLst>
                              <p:cond delay="2100"/>
                            </p:stCondLst>
                            <p:childTnLst>
                              <p:par>
                                <p:cTn id="74" presetID="53" presetClass="entr" presetSubtype="16" fill="hold" nodeType="afterEffect">
                                  <p:stCondLst>
                                    <p:cond delay="0"/>
                                  </p:stCondLst>
                                  <p:childTnLst>
                                    <p:set>
                                      <p:cBhvr>
                                        <p:cTn id="75" dur="1" fill="hold">
                                          <p:stCondLst>
                                            <p:cond delay="0"/>
                                          </p:stCondLst>
                                        </p:cTn>
                                        <p:tgtEl>
                                          <p:spTgt spid="74"/>
                                        </p:tgtEl>
                                        <p:attrNameLst>
                                          <p:attrName>style.visibility</p:attrName>
                                        </p:attrNameLst>
                                      </p:cBhvr>
                                      <p:to>
                                        <p:strVal val="visible"/>
                                      </p:to>
                                    </p:set>
                                    <p:anim calcmode="lin" valueType="num">
                                      <p:cBhvr>
                                        <p:cTn id="76" dur="500" fill="hold"/>
                                        <p:tgtEl>
                                          <p:spTgt spid="74"/>
                                        </p:tgtEl>
                                        <p:attrNameLst>
                                          <p:attrName>ppt_w</p:attrName>
                                        </p:attrNameLst>
                                      </p:cBhvr>
                                      <p:tavLst>
                                        <p:tav tm="0">
                                          <p:val>
                                            <p:fltVal val="0"/>
                                          </p:val>
                                        </p:tav>
                                        <p:tav tm="100000">
                                          <p:val>
                                            <p:strVal val="#ppt_w"/>
                                          </p:val>
                                        </p:tav>
                                      </p:tavLst>
                                    </p:anim>
                                    <p:anim calcmode="lin" valueType="num">
                                      <p:cBhvr>
                                        <p:cTn id="77" dur="500" fill="hold"/>
                                        <p:tgtEl>
                                          <p:spTgt spid="74"/>
                                        </p:tgtEl>
                                        <p:attrNameLst>
                                          <p:attrName>ppt_h</p:attrName>
                                        </p:attrNameLst>
                                      </p:cBhvr>
                                      <p:tavLst>
                                        <p:tav tm="0">
                                          <p:val>
                                            <p:fltVal val="0"/>
                                          </p:val>
                                        </p:tav>
                                        <p:tav tm="100000">
                                          <p:val>
                                            <p:strVal val="#ppt_h"/>
                                          </p:val>
                                        </p:tav>
                                      </p:tavLst>
                                    </p:anim>
                                    <p:animEffect transition="in" filter="fade">
                                      <p:cBhvr>
                                        <p:cTn id="78" dur="500"/>
                                        <p:tgtEl>
                                          <p:spTgt spid="74"/>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82"/>
                                        </p:tgtEl>
                                        <p:attrNameLst>
                                          <p:attrName>style.visibility</p:attrName>
                                        </p:attrNameLst>
                                      </p:cBhvr>
                                      <p:to>
                                        <p:strVal val="visible"/>
                                      </p:to>
                                    </p:set>
                                    <p:anim calcmode="lin" valueType="num">
                                      <p:cBhvr>
                                        <p:cTn id="81" dur="500" fill="hold"/>
                                        <p:tgtEl>
                                          <p:spTgt spid="82"/>
                                        </p:tgtEl>
                                        <p:attrNameLst>
                                          <p:attrName>ppt_w</p:attrName>
                                        </p:attrNameLst>
                                      </p:cBhvr>
                                      <p:tavLst>
                                        <p:tav tm="0">
                                          <p:val>
                                            <p:fltVal val="0"/>
                                          </p:val>
                                        </p:tav>
                                        <p:tav tm="100000">
                                          <p:val>
                                            <p:strVal val="#ppt_w"/>
                                          </p:val>
                                        </p:tav>
                                      </p:tavLst>
                                    </p:anim>
                                    <p:anim calcmode="lin" valueType="num">
                                      <p:cBhvr>
                                        <p:cTn id="82" dur="500" fill="hold"/>
                                        <p:tgtEl>
                                          <p:spTgt spid="82"/>
                                        </p:tgtEl>
                                        <p:attrNameLst>
                                          <p:attrName>ppt_h</p:attrName>
                                        </p:attrNameLst>
                                      </p:cBhvr>
                                      <p:tavLst>
                                        <p:tav tm="0">
                                          <p:val>
                                            <p:fltVal val="0"/>
                                          </p:val>
                                        </p:tav>
                                        <p:tav tm="100000">
                                          <p:val>
                                            <p:strVal val="#ppt_h"/>
                                          </p:val>
                                        </p:tav>
                                      </p:tavLst>
                                    </p:anim>
                                    <p:animEffect transition="in" filter="fade">
                                      <p:cBhvr>
                                        <p:cTn id="83" dur="500"/>
                                        <p:tgtEl>
                                          <p:spTgt spid="82"/>
                                        </p:tgtEl>
                                      </p:cBhvr>
                                    </p:animEffect>
                                  </p:childTnLst>
                                </p:cTn>
                              </p:par>
                              <p:par>
                                <p:cTn id="84" presetID="47" presetClass="entr" presetSubtype="0" fill="hold" grpId="0" nodeType="withEffect">
                                  <p:stCondLst>
                                    <p:cond delay="0"/>
                                  </p:stCondLst>
                                  <p:childTnLst>
                                    <p:set>
                                      <p:cBhvr>
                                        <p:cTn id="85" dur="1" fill="hold">
                                          <p:stCondLst>
                                            <p:cond delay="0"/>
                                          </p:stCondLst>
                                        </p:cTn>
                                        <p:tgtEl>
                                          <p:spTgt spid="97"/>
                                        </p:tgtEl>
                                        <p:attrNameLst>
                                          <p:attrName>style.visibility</p:attrName>
                                        </p:attrNameLst>
                                      </p:cBhvr>
                                      <p:to>
                                        <p:strVal val="visible"/>
                                      </p:to>
                                    </p:set>
                                    <p:animEffect>
                                      <p:cBhvr>
                                        <p:cTn id="86" dur="600"/>
                                        <p:tgtEl>
                                          <p:spTgt spid="97"/>
                                        </p:tgtEl>
                                      </p:cBhvr>
                                    </p:animEffect>
                                    <p:anim calcmode="lin" valueType="num">
                                      <p:cBhvr>
                                        <p:cTn id="87" dur="600" fill="hold"/>
                                        <p:tgtEl>
                                          <p:spTgt spid="97"/>
                                        </p:tgtEl>
                                        <p:attrNameLst>
                                          <p:attrName>ppt_x</p:attrName>
                                        </p:attrNameLst>
                                      </p:cBhvr>
                                      <p:tavLst>
                                        <p:tav tm="0">
                                          <p:val>
                                            <p:strVal val="#ppt_x"/>
                                          </p:val>
                                        </p:tav>
                                        <p:tav tm="100000">
                                          <p:val>
                                            <p:strVal val="#ppt_x"/>
                                          </p:val>
                                        </p:tav>
                                      </p:tavLst>
                                    </p:anim>
                                    <p:anim calcmode="lin" valueType="num">
                                      <p:cBhvr>
                                        <p:cTn id="88" dur="600" fill="hold"/>
                                        <p:tgtEl>
                                          <p:spTgt spid="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ldLvl="0" autoUpdateAnimBg="0"/>
      <p:bldP spid="93" grpId="0" bldLvl="0" autoUpdateAnimBg="0"/>
      <p:bldP spid="95" grpId="0" bldLvl="0" autoUpdateAnimBg="0"/>
      <p:bldP spid="97" grpId="0" bldLvl="0" autoUpdateAnimBg="0"/>
      <p:bldP spid="79" grpId="0"/>
      <p:bldP spid="80" grpId="0"/>
      <p:bldP spid="81" grpId="0"/>
      <p:bldP spid="8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45002" y="1249593"/>
            <a:ext cx="1788430" cy="1788430"/>
            <a:chOff x="4240335" y="3008435"/>
            <a:chExt cx="3711332" cy="3711332"/>
          </a:xfrm>
        </p:grpSpPr>
        <p:sp>
          <p:nvSpPr>
            <p:cNvPr id="3" name="椭圆 2"/>
            <p:cNvSpPr/>
            <p:nvPr/>
          </p:nvSpPr>
          <p:spPr>
            <a:xfrm>
              <a:off x="4240335" y="3008435"/>
              <a:ext cx="3711332" cy="3711332"/>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4" name="组合 3"/>
            <p:cNvGrpSpPr/>
            <p:nvPr/>
          </p:nvGrpSpPr>
          <p:grpSpPr>
            <a:xfrm>
              <a:off x="4710169" y="3478269"/>
              <a:ext cx="2771663" cy="2771663"/>
              <a:chOff x="2193191" y="1899415"/>
              <a:chExt cx="2421376" cy="2421376"/>
            </a:xfrm>
            <a:effectLst/>
          </p:grpSpPr>
          <p:sp>
            <p:nvSpPr>
              <p:cNvPr id="5" name="椭圆 4"/>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椭圆 5"/>
              <p:cNvSpPr/>
              <p:nvPr/>
            </p:nvSpPr>
            <p:spPr>
              <a:xfrm>
                <a:off x="2345502" y="2051726"/>
                <a:ext cx="2116756" cy="2116756"/>
              </a:xfrm>
              <a:prstGeom prst="ellipse">
                <a:avLst/>
              </a:prstGeom>
              <a:solidFill>
                <a:schemeClr val="bg1">
                  <a:lumMod val="95000"/>
                </a:schemeClr>
              </a:solidFill>
              <a:ln w="50800">
                <a:noFill/>
              </a:ln>
              <a:effectLst>
                <a:outerShdw blurRad="152400" dist="635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sp>
        <p:nvSpPr>
          <p:cNvPr id="24" name="任意多边形 23"/>
          <p:cNvSpPr/>
          <p:nvPr/>
        </p:nvSpPr>
        <p:spPr>
          <a:xfrm>
            <a:off x="-89125" y="-427943"/>
            <a:ext cx="2128342" cy="6001429"/>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37789" h="8001905">
                <a:moveTo>
                  <a:pt x="0" y="0"/>
                </a:moveTo>
                <a:lnTo>
                  <a:pt x="2837788" y="0"/>
                </a:lnTo>
                <a:lnTo>
                  <a:pt x="2837788" y="1968500"/>
                </a:lnTo>
                <a:lnTo>
                  <a:pt x="2837789" y="1968500"/>
                </a:lnTo>
                <a:lnTo>
                  <a:pt x="2837789" y="2363879"/>
                </a:lnTo>
                <a:lnTo>
                  <a:pt x="2618085" y="2386026"/>
                </a:lnTo>
                <a:cubicBezTo>
                  <a:pt x="2121320" y="2487680"/>
                  <a:pt x="1747634" y="2927218"/>
                  <a:pt x="1747634" y="3454034"/>
                </a:cubicBezTo>
                <a:cubicBezTo>
                  <a:pt x="1747634" y="3980852"/>
                  <a:pt x="2121320" y="4420389"/>
                  <a:pt x="2618085" y="4522042"/>
                </a:cubicBezTo>
                <a:lnTo>
                  <a:pt x="2837789" y="4544190"/>
                </a:lnTo>
                <a:lnTo>
                  <a:pt x="2837789" y="6858000"/>
                </a:lnTo>
                <a:lnTo>
                  <a:pt x="2837788" y="6858000"/>
                </a:lnTo>
                <a:lnTo>
                  <a:pt x="2837788" y="8001905"/>
                </a:lnTo>
                <a:lnTo>
                  <a:pt x="0" y="8001905"/>
                </a:lnTo>
                <a:lnTo>
                  <a:pt x="0" y="6858000"/>
                </a:lnTo>
                <a:lnTo>
                  <a:pt x="0" y="6376305"/>
                </a:lnTo>
                <a:lnTo>
                  <a:pt x="0" y="2133600"/>
                </a:lnTo>
                <a:lnTo>
                  <a:pt x="0" y="1968500"/>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4" name="圆角矩形 13"/>
          <p:cNvSpPr/>
          <p:nvPr/>
        </p:nvSpPr>
        <p:spPr>
          <a:xfrm>
            <a:off x="3001095" y="3284307"/>
            <a:ext cx="5128673" cy="3216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endParaRPr lang="zh-CN" altLang="en-US">
              <a:solidFill>
                <a:srgbClr val="FFFFFF"/>
              </a:solidFill>
              <a:latin typeface="Calibri"/>
              <a:ea typeface="宋体" panose="02010600030101010101" pitchFamily="2" charset="-122"/>
            </a:endParaRPr>
          </a:p>
        </p:txBody>
      </p:sp>
      <p:sp>
        <p:nvSpPr>
          <p:cNvPr id="16" name="文本框 15"/>
          <p:cNvSpPr txBox="1"/>
          <p:nvPr/>
        </p:nvSpPr>
        <p:spPr>
          <a:xfrm>
            <a:off x="2891915" y="1569133"/>
            <a:ext cx="3603777" cy="1177245"/>
          </a:xfrm>
          <a:prstGeom prst="rect">
            <a:avLst/>
          </a:prstGeom>
          <a:noFill/>
        </p:spPr>
        <p:txBody>
          <a:bodyPr wrap="square" lIns="68580" tIns="34290" rIns="68580" bIns="34290" rtlCol="0">
            <a:spAutoFit/>
          </a:bodyPr>
          <a:lstStyle/>
          <a:p>
            <a:r>
              <a:rPr lang="en-US" altLang="zh-CN" sz="7200" dirty="0">
                <a:solidFill>
                  <a:srgbClr val="0070C0"/>
                </a:solidFill>
                <a:latin typeface="Impact" panose="020B0806030902050204" pitchFamily="34" charset="0"/>
              </a:rPr>
              <a:t>PART 04</a:t>
            </a:r>
            <a:endParaRPr lang="zh-CN" altLang="en-US" sz="7200" dirty="0">
              <a:solidFill>
                <a:srgbClr val="0070C0"/>
              </a:solidFill>
              <a:latin typeface="Impact" panose="020B0806030902050204" pitchFamily="34" charset="0"/>
            </a:endParaRPr>
          </a:p>
        </p:txBody>
      </p:sp>
      <p:sp>
        <p:nvSpPr>
          <p:cNvPr id="18" name="文本框 17"/>
          <p:cNvSpPr txBox="1"/>
          <p:nvPr/>
        </p:nvSpPr>
        <p:spPr>
          <a:xfrm>
            <a:off x="2891915" y="2772788"/>
            <a:ext cx="2486156" cy="584775"/>
          </a:xfrm>
          <a:prstGeom prst="rect">
            <a:avLst/>
          </a:prstGeom>
          <a:noFill/>
        </p:spPr>
        <p:txBody>
          <a:bodyPr wrap="square" rtlCol="0">
            <a:spAutoFit/>
          </a:bodyPr>
          <a:lstStyle/>
          <a:p>
            <a:r>
              <a:rPr lang="en-US" altLang="zh-CN" sz="3200" b="1" dirty="0">
                <a:solidFill>
                  <a:schemeClr val="tx1">
                    <a:lumMod val="75000"/>
                    <a:lumOff val="25000"/>
                  </a:schemeClr>
                </a:solidFill>
                <a:latin typeface="ITC Avant Garde Std Bk" panose="020B0502020202020204" pitchFamily="34" charset="0"/>
              </a:rPr>
              <a:t>Evaluation</a:t>
            </a:r>
          </a:p>
        </p:txBody>
      </p:sp>
      <p:grpSp>
        <p:nvGrpSpPr>
          <p:cNvPr id="29" name="组合 28"/>
          <p:cNvGrpSpPr/>
          <p:nvPr/>
        </p:nvGrpSpPr>
        <p:grpSpPr>
          <a:xfrm>
            <a:off x="1808118" y="1956295"/>
            <a:ext cx="518562" cy="353252"/>
            <a:chOff x="4895160" y="4287159"/>
            <a:chExt cx="571418" cy="389258"/>
          </a:xfrm>
          <a:solidFill>
            <a:srgbClr val="0070C0"/>
          </a:solidFill>
        </p:grpSpPr>
        <p:sp>
          <p:nvSpPr>
            <p:cNvPr id="30"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1"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2"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3"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4"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5"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6" name="Freeform 333"/>
            <p:cNvSpPr>
              <a:spLocks/>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7" name="Freeform 334"/>
            <p:cNvSpPr>
              <a:spLocks/>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8" name="Freeform 335"/>
            <p:cNvSpPr>
              <a:spLocks/>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sp>
        <p:nvSpPr>
          <p:cNvPr id="22" name="文本框 21">
            <a:extLst>
              <a:ext uri="{FF2B5EF4-FFF2-40B4-BE49-F238E27FC236}">
                <a16:creationId xmlns:a16="http://schemas.microsoft.com/office/drawing/2014/main" id="{14043877-A5E3-40D1-B783-A85EB3164D07}"/>
              </a:ext>
            </a:extLst>
          </p:cNvPr>
          <p:cNvSpPr txBox="1"/>
          <p:nvPr/>
        </p:nvSpPr>
        <p:spPr bwMode="auto">
          <a:xfrm>
            <a:off x="2926288" y="3383092"/>
            <a:ext cx="5203480" cy="339708"/>
          </a:xfrm>
          <a:prstGeom prst="rect">
            <a:avLst/>
          </a:prstGeom>
          <a:noFill/>
        </p:spPr>
        <p:txBody>
          <a:bodyPr wrap="square" lIns="68580" tIns="34290" rIns="68580" bIns="3429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Based on Hyperledger Fabric v1.1.0-preview</a:t>
            </a:r>
          </a:p>
        </p:txBody>
      </p:sp>
    </p:spTree>
    <p:extLst>
      <p:ext uri="{BB962C8B-B14F-4D97-AF65-F5344CB8AC3E}">
        <p14:creationId xmlns:p14="http://schemas.microsoft.com/office/powerpoint/2010/main" val="420179409"/>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par>
                          <p:cTn id="10" fill="hold">
                            <p:stCondLst>
                              <p:cond delay="750"/>
                            </p:stCondLst>
                            <p:childTnLst>
                              <p:par>
                                <p:cTn id="11" presetID="22" presetClass="entr" presetSubtype="8"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500"/>
                                        <p:tgtEl>
                                          <p:spTgt spid="18"/>
                                        </p:tgtEl>
                                      </p:cBhvr>
                                    </p:animEffect>
                                  </p:childTnLst>
                                </p:cTn>
                              </p:par>
                            </p:childTnLst>
                          </p:cTn>
                        </p:par>
                        <p:par>
                          <p:cTn id="14" fill="hold">
                            <p:stCondLst>
                              <p:cond delay="1250"/>
                            </p:stCondLst>
                            <p:childTnLst>
                              <p:par>
                                <p:cTn id="15" presetID="22" presetClass="entr" presetSubtype="8"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par>
                          <p:cTn id="18" fill="hold">
                            <p:stCondLst>
                              <p:cond delay="1750"/>
                            </p:stCondLst>
                            <p:childTnLst>
                              <p:par>
                                <p:cTn id="19" presetID="22" presetClass="entr" presetSubtype="2" fill="hold" grpId="0" nodeType="afterEffect">
                                  <p:stCondLst>
                                    <p:cond delay="0"/>
                                  </p:stCondLst>
                                  <p:iterate type="lt">
                                    <p:tmPct val="4878"/>
                                  </p:iterate>
                                  <p:childTnLst>
                                    <p:set>
                                      <p:cBhvr>
                                        <p:cTn id="20" dur="1" fill="hold">
                                          <p:stCondLst>
                                            <p:cond delay="0"/>
                                          </p:stCondLst>
                                        </p:cTn>
                                        <p:tgtEl>
                                          <p:spTgt spid="22"/>
                                        </p:tgtEl>
                                        <p:attrNameLst>
                                          <p:attrName>style.visibility</p:attrName>
                                        </p:attrNameLst>
                                      </p:cBhvr>
                                      <p:to>
                                        <p:strVal val="visible"/>
                                      </p:to>
                                    </p:set>
                                    <p:animEffect transition="in" filter="wipe(right)">
                                      <p:cBhvr>
                                        <p:cTn id="2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p:bldP spid="18"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类比特币分布式应用</a:t>
            </a:r>
            <a:endParaRPr lang="en-US" altLang="zh-CN" sz="2000" b="1" dirty="0">
              <a:solidFill>
                <a:schemeClr val="tx1">
                  <a:lumMod val="65000"/>
                  <a:lumOff val="35000"/>
                </a:schemeClr>
              </a:solidFill>
              <a:latin typeface="+mn-ea"/>
            </a:endParaRPr>
          </a:p>
        </p:txBody>
      </p:sp>
      <p:sp>
        <p:nvSpPr>
          <p:cNvPr id="3" name="Shape 2012"/>
          <p:cNvSpPr/>
          <p:nvPr/>
        </p:nvSpPr>
        <p:spPr>
          <a:xfrm>
            <a:off x="5291568"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4" name="Shape 2013"/>
          <p:cNvSpPr/>
          <p:nvPr/>
        </p:nvSpPr>
        <p:spPr>
          <a:xfrm>
            <a:off x="5291568" y="2879192"/>
            <a:ext cx="2671029" cy="1263620"/>
          </a:xfrm>
          <a:prstGeom prst="roundRect">
            <a:avLst>
              <a:gd name="adj" fmla="val 6925"/>
            </a:avLst>
          </a:prstGeom>
          <a:noFill/>
          <a:ln w="12700">
            <a:solidFill>
              <a:srgbClr val="A6AAA9"/>
            </a:solidFill>
            <a:miter lim="400000"/>
          </a:ln>
        </p:spPr>
        <p:txBody>
          <a:bodyPr lIns="14288" tIns="14288" rIns="14288" bIns="14288" anchor="ctr"/>
          <a:lstStyle/>
          <a:p>
            <a:pPr lvl="0"/>
            <a:endParaRPr sz="1300"/>
          </a:p>
        </p:txBody>
      </p:sp>
      <p:sp>
        <p:nvSpPr>
          <p:cNvPr id="6" name="Shape 2014"/>
          <p:cNvSpPr/>
          <p:nvPr/>
        </p:nvSpPr>
        <p:spPr>
          <a:xfrm>
            <a:off x="1186463" y="2878522"/>
            <a:ext cx="2671029" cy="1264959"/>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7" name="Shape 2015"/>
          <p:cNvSpPr/>
          <p:nvPr/>
        </p:nvSpPr>
        <p:spPr>
          <a:xfrm>
            <a:off x="1186463"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9" name="Shape 2021"/>
          <p:cNvSpPr/>
          <p:nvPr/>
        </p:nvSpPr>
        <p:spPr>
          <a:xfrm>
            <a:off x="1736671" y="1714784"/>
            <a:ext cx="1741450" cy="382439"/>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l">
              <a:lnSpc>
                <a:spcPct val="120000"/>
              </a:lnSpc>
              <a:spcBef>
                <a:spcPts val="2500"/>
              </a:spcBef>
              <a:defRPr sz="2000">
                <a:solidFill>
                  <a:srgbClr val="53585F"/>
                </a:solidFill>
              </a:defRPr>
            </a:lvl1pPr>
          </a:lstStyle>
          <a:p>
            <a:pPr algn="just"/>
            <a:r>
              <a:rPr lang="zh-CN" altLang="en-US" sz="1400" dirty="0">
                <a:solidFill>
                  <a:schemeClr val="tx1">
                    <a:lumMod val="75000"/>
                    <a:lumOff val="25000"/>
                  </a:schemeClr>
                </a:solidFill>
                <a:latin typeface="微软雅黑" pitchFamily="34" charset="-122"/>
                <a:ea typeface="微软雅黑" pitchFamily="34" charset="-122"/>
              </a:rPr>
              <a:t>每个操作都是一个状态，后来的状态会覆盖先前的状态</a:t>
            </a:r>
            <a:endParaRPr lang="en-US" altLang="zh-CN" sz="1400" dirty="0">
              <a:solidFill>
                <a:schemeClr val="tx1">
                  <a:lumMod val="75000"/>
                  <a:lumOff val="25000"/>
                </a:schemeClr>
              </a:solidFill>
              <a:latin typeface="微软雅黑" pitchFamily="34" charset="-122"/>
              <a:ea typeface="微软雅黑" pitchFamily="34" charset="-122"/>
            </a:endParaRPr>
          </a:p>
        </p:txBody>
      </p:sp>
      <p:sp>
        <p:nvSpPr>
          <p:cNvPr id="11" name="Shape 2023"/>
          <p:cNvSpPr/>
          <p:nvPr/>
        </p:nvSpPr>
        <p:spPr>
          <a:xfrm>
            <a:off x="1725846" y="2991508"/>
            <a:ext cx="1741450" cy="364164"/>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l">
              <a:lnSpc>
                <a:spcPct val="120000"/>
              </a:lnSpc>
              <a:spcBef>
                <a:spcPts val="2500"/>
              </a:spcBef>
              <a:defRPr sz="2000">
                <a:solidFill>
                  <a:srgbClr val="53585F"/>
                </a:solidFill>
              </a:defRPr>
            </a:lvl1pPr>
          </a:lstStyle>
          <a:p>
            <a:r>
              <a:rPr lang="zh-CN" altLang="en-US" sz="1200" dirty="0"/>
              <a:t>每个</a:t>
            </a:r>
            <a:r>
              <a:rPr lang="en-US" altLang="zh-CN" sz="1200" dirty="0"/>
              <a:t>UTXO</a:t>
            </a:r>
            <a:r>
              <a:rPr lang="zh-CN" altLang="en-US" sz="1200" dirty="0"/>
              <a:t>状态对应一个唯一的先前创立（币的状态是未被花费的），或是已经摧毁（币的状态是已经花费的）的</a:t>
            </a:r>
            <a:r>
              <a:rPr lang="en-US" altLang="zh-CN" sz="1200" dirty="0"/>
              <a:t>KVS</a:t>
            </a:r>
            <a:r>
              <a:rPr lang="zh-CN" altLang="en-US" sz="1200" dirty="0"/>
              <a:t>条目</a:t>
            </a:r>
          </a:p>
        </p:txBody>
      </p:sp>
      <p:sp>
        <p:nvSpPr>
          <p:cNvPr id="13" name="Shape 2025"/>
          <p:cNvSpPr/>
          <p:nvPr/>
        </p:nvSpPr>
        <p:spPr>
          <a:xfrm>
            <a:off x="5654872" y="1569146"/>
            <a:ext cx="1935113" cy="382439"/>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r">
              <a:lnSpc>
                <a:spcPct val="120000"/>
              </a:lnSpc>
              <a:spcBef>
                <a:spcPts val="4500"/>
              </a:spcBef>
              <a:defRPr sz="2000">
                <a:solidFill>
                  <a:srgbClr val="53585F"/>
                </a:solidFill>
              </a:defRPr>
            </a:lvl1pPr>
          </a:lstStyle>
          <a:p>
            <a:pPr algn="l"/>
            <a:r>
              <a:rPr lang="zh-CN" altLang="en-US" sz="1400" dirty="0"/>
              <a:t>每个客户有一个</a:t>
            </a:r>
            <a:r>
              <a:rPr lang="en-US" altLang="zh-CN" sz="1400" dirty="0"/>
              <a:t>Fabcoin</a:t>
            </a:r>
            <a:r>
              <a:rPr lang="zh-CN" altLang="en-US" sz="1400" dirty="0"/>
              <a:t>钱包，里面本地储存了一串加密密钥使得用户可以花费这些货币</a:t>
            </a:r>
          </a:p>
        </p:txBody>
      </p:sp>
      <p:sp>
        <p:nvSpPr>
          <p:cNvPr id="15" name="Shape 2027"/>
          <p:cNvSpPr/>
          <p:nvPr/>
        </p:nvSpPr>
        <p:spPr>
          <a:xfrm>
            <a:off x="5821209" y="3166450"/>
            <a:ext cx="1734500" cy="638071"/>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algn="r">
              <a:lnSpc>
                <a:spcPct val="120000"/>
              </a:lnSpc>
              <a:spcBef>
                <a:spcPts val="4500"/>
              </a:spcBef>
              <a:defRPr sz="2000">
                <a:solidFill>
                  <a:srgbClr val="53585F"/>
                </a:solidFill>
              </a:defRPr>
            </a:lvl1pPr>
          </a:lstStyle>
          <a:p>
            <a:pPr algn="just">
              <a:lnSpc>
                <a:spcPct val="100000"/>
              </a:lnSpc>
            </a:pPr>
            <a:r>
              <a:rPr lang="en-US" altLang="zh-CN" sz="1400" dirty="0">
                <a:solidFill>
                  <a:schemeClr val="tx1">
                    <a:lumMod val="75000"/>
                    <a:lumOff val="25000"/>
                  </a:schemeClr>
                </a:solidFill>
                <a:latin typeface="微软雅黑" pitchFamily="34" charset="-122"/>
                <a:ea typeface="微软雅黑" pitchFamily="34" charset="-122"/>
              </a:rPr>
              <a:t>GetState(in)                   DelState(in)                    PutState(txid,j,out)</a:t>
            </a:r>
          </a:p>
        </p:txBody>
      </p:sp>
      <p:grpSp>
        <p:nvGrpSpPr>
          <p:cNvPr id="57" name="组合 56"/>
          <p:cNvGrpSpPr/>
          <p:nvPr/>
        </p:nvGrpSpPr>
        <p:grpSpPr>
          <a:xfrm>
            <a:off x="3488945" y="1702369"/>
            <a:ext cx="2176351" cy="2176351"/>
            <a:chOff x="2193191" y="1899415"/>
            <a:chExt cx="2421376" cy="2421376"/>
          </a:xfrm>
          <a:effectLst/>
        </p:grpSpPr>
        <p:sp>
          <p:nvSpPr>
            <p:cNvPr id="58" name="椭圆 57"/>
            <p:cNvSpPr/>
            <p:nvPr/>
          </p:nvSpPr>
          <p:spPr>
            <a:xfrm>
              <a:off x="2193191" y="1899415"/>
              <a:ext cx="2421376" cy="2421376"/>
            </a:xfrm>
            <a:prstGeom prst="ellipse">
              <a:avLst/>
            </a:prstGeom>
            <a:solidFill>
              <a:srgbClr val="0070C0"/>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59" name="八边形 58"/>
            <p:cNvSpPr/>
            <p:nvPr/>
          </p:nvSpPr>
          <p:spPr>
            <a:xfrm>
              <a:off x="2345502" y="2051726"/>
              <a:ext cx="2116756" cy="2116756"/>
            </a:xfrm>
            <a:prstGeom prst="octagon">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sp>
        <p:nvSpPr>
          <p:cNvPr id="60" name="矩形 59"/>
          <p:cNvSpPr/>
          <p:nvPr/>
        </p:nvSpPr>
        <p:spPr>
          <a:xfrm>
            <a:off x="3759096" y="2577338"/>
            <a:ext cx="1630868" cy="400110"/>
          </a:xfrm>
          <a:prstGeom prst="rect">
            <a:avLst/>
          </a:prstGeom>
        </p:spPr>
        <p:txBody>
          <a:bodyPr wrap="square">
            <a:spAutoFit/>
          </a:bodyPr>
          <a:lstStyle/>
          <a:p>
            <a:pPr algn="ctr"/>
            <a:r>
              <a:rPr lang="en-US" altLang="zh-CN" sz="2000" b="1" dirty="0">
                <a:solidFill>
                  <a:schemeClr val="tx1">
                    <a:lumMod val="75000"/>
                    <a:lumOff val="25000"/>
                  </a:schemeClr>
                </a:solidFill>
                <a:latin typeface="微软雅黑" panose="020B0503020204020204" pitchFamily="34" charset="-122"/>
                <a:ea typeface="微软雅黑" panose="020B0503020204020204" pitchFamily="34" charset="-122"/>
              </a:rPr>
              <a:t>Fabcoin</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61" name="组合 60"/>
          <p:cNvGrpSpPr/>
          <p:nvPr/>
        </p:nvGrpSpPr>
        <p:grpSpPr>
          <a:xfrm>
            <a:off x="618867" y="1527304"/>
            <a:ext cx="1139838" cy="1139838"/>
            <a:chOff x="4184106" y="2952206"/>
            <a:chExt cx="3823790" cy="3823790"/>
          </a:xfrm>
        </p:grpSpPr>
        <p:sp>
          <p:nvSpPr>
            <p:cNvPr id="62" name="椭圆 61"/>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3" name="组合 62"/>
            <p:cNvGrpSpPr/>
            <p:nvPr/>
          </p:nvGrpSpPr>
          <p:grpSpPr>
            <a:xfrm>
              <a:off x="4710169" y="3478269"/>
              <a:ext cx="2771663" cy="2771663"/>
              <a:chOff x="2193191" y="1899415"/>
              <a:chExt cx="2421376" cy="2421376"/>
            </a:xfrm>
            <a:effectLst/>
          </p:grpSpPr>
          <p:sp>
            <p:nvSpPr>
              <p:cNvPr id="64" name="椭圆 63"/>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65" name="椭圆 64"/>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66" name="组合 65"/>
          <p:cNvGrpSpPr/>
          <p:nvPr/>
        </p:nvGrpSpPr>
        <p:grpSpPr>
          <a:xfrm>
            <a:off x="612144" y="2926877"/>
            <a:ext cx="1139838" cy="1139838"/>
            <a:chOff x="4184106" y="2952206"/>
            <a:chExt cx="3823790" cy="3823790"/>
          </a:xfrm>
        </p:grpSpPr>
        <p:sp>
          <p:nvSpPr>
            <p:cNvPr id="67" name="椭圆 6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68" name="组合 67"/>
            <p:cNvGrpSpPr/>
            <p:nvPr/>
          </p:nvGrpSpPr>
          <p:grpSpPr>
            <a:xfrm>
              <a:off x="4710169" y="3478269"/>
              <a:ext cx="2771663" cy="2771663"/>
              <a:chOff x="2193191" y="1899415"/>
              <a:chExt cx="2421376" cy="2421376"/>
            </a:xfrm>
            <a:effectLst/>
          </p:grpSpPr>
          <p:sp>
            <p:nvSpPr>
              <p:cNvPr id="69" name="椭圆 68"/>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0" name="椭圆 69"/>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71" name="组合 70"/>
          <p:cNvGrpSpPr/>
          <p:nvPr/>
        </p:nvGrpSpPr>
        <p:grpSpPr>
          <a:xfrm>
            <a:off x="7387113" y="1513856"/>
            <a:ext cx="1139838" cy="1139838"/>
            <a:chOff x="4184106" y="2952206"/>
            <a:chExt cx="3823790" cy="3823790"/>
          </a:xfrm>
        </p:grpSpPr>
        <p:sp>
          <p:nvSpPr>
            <p:cNvPr id="72" name="椭圆 71"/>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73" name="组合 72"/>
            <p:cNvGrpSpPr/>
            <p:nvPr/>
          </p:nvGrpSpPr>
          <p:grpSpPr>
            <a:xfrm>
              <a:off x="4710169" y="3478269"/>
              <a:ext cx="2771663" cy="2771663"/>
              <a:chOff x="2193191" y="1899415"/>
              <a:chExt cx="2421376" cy="2421376"/>
            </a:xfrm>
            <a:effectLst/>
          </p:grpSpPr>
          <p:sp>
            <p:nvSpPr>
              <p:cNvPr id="74" name="椭圆 73"/>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75" name="椭圆 74"/>
              <p:cNvSpPr/>
              <p:nvPr/>
            </p:nvSpPr>
            <p:spPr>
              <a:xfrm>
                <a:off x="2386802" y="2093026"/>
                <a:ext cx="2034160" cy="2034160"/>
              </a:xfrm>
              <a:prstGeom prst="ellipse">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grpSp>
        <p:nvGrpSpPr>
          <p:cNvPr id="76" name="组合 75"/>
          <p:cNvGrpSpPr/>
          <p:nvPr/>
        </p:nvGrpSpPr>
        <p:grpSpPr>
          <a:xfrm>
            <a:off x="7385954" y="2947808"/>
            <a:ext cx="1139838" cy="1139838"/>
            <a:chOff x="4184106" y="2952206"/>
            <a:chExt cx="3823790" cy="3823790"/>
          </a:xfrm>
        </p:grpSpPr>
        <p:sp>
          <p:nvSpPr>
            <p:cNvPr id="77" name="椭圆 7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nvGrpSpPr>
            <p:cNvPr id="78" name="组合 77"/>
            <p:cNvGrpSpPr/>
            <p:nvPr/>
          </p:nvGrpSpPr>
          <p:grpSpPr>
            <a:xfrm>
              <a:off x="4710167" y="3478267"/>
              <a:ext cx="2771663" cy="2771663"/>
              <a:chOff x="2193190" y="1899413"/>
              <a:chExt cx="2421376" cy="2421376"/>
            </a:xfrm>
            <a:effectLst/>
          </p:grpSpPr>
          <p:sp>
            <p:nvSpPr>
              <p:cNvPr id="79" name="椭圆 78"/>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sp>
            <p:nvSpPr>
              <p:cNvPr id="80" name="椭圆 79"/>
              <p:cNvSpPr/>
              <p:nvPr/>
            </p:nvSpPr>
            <p:spPr>
              <a:xfrm>
                <a:off x="2386802" y="2093027"/>
                <a:ext cx="2034160" cy="2034159"/>
              </a:xfrm>
              <a:prstGeom prst="ellipse">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rgbClr val="FFFFFF"/>
                  </a:solidFill>
                  <a:latin typeface="Calibri"/>
                  <a:ea typeface="宋体" panose="02010600030101010101" pitchFamily="2" charset="-122"/>
                </a:endParaRPr>
              </a:p>
            </p:txBody>
          </p:sp>
        </p:grpSp>
      </p:grpSp>
      <p:sp>
        <p:nvSpPr>
          <p:cNvPr id="81" name="TextBox 80"/>
          <p:cNvSpPr txBox="1"/>
          <p:nvPr/>
        </p:nvSpPr>
        <p:spPr>
          <a:xfrm>
            <a:off x="840749" y="1948206"/>
            <a:ext cx="696074" cy="298034"/>
          </a:xfrm>
          <a:prstGeom prst="rect">
            <a:avLst/>
          </a:prstGeom>
          <a:noFill/>
        </p:spPr>
        <p:txBody>
          <a:bodyPr wrap="square" lIns="112274" tIns="56136" rIns="112274" bIns="56136" rtlCol="0">
            <a:spAutoFit/>
          </a:bodyPr>
          <a:lstStyle/>
          <a:p>
            <a:pPr algn="ctr"/>
            <a:r>
              <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rPr>
              <a:t>UTXO</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2" name="TextBox 81"/>
          <p:cNvSpPr txBox="1"/>
          <p:nvPr/>
        </p:nvSpPr>
        <p:spPr>
          <a:xfrm>
            <a:off x="832654" y="3355672"/>
            <a:ext cx="696074" cy="298034"/>
          </a:xfrm>
          <a:prstGeom prst="rect">
            <a:avLst/>
          </a:prstGeom>
          <a:noFill/>
        </p:spPr>
        <p:txBody>
          <a:bodyPr wrap="square" lIns="112274" tIns="56136" rIns="112274" bIns="56136" rtlCol="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映射</a:t>
            </a:r>
          </a:p>
        </p:txBody>
      </p:sp>
      <p:sp>
        <p:nvSpPr>
          <p:cNvPr id="83" name="TextBox 82"/>
          <p:cNvSpPr txBox="1"/>
          <p:nvPr/>
        </p:nvSpPr>
        <p:spPr>
          <a:xfrm>
            <a:off x="7608995" y="1842425"/>
            <a:ext cx="676071" cy="482700"/>
          </a:xfrm>
          <a:prstGeom prst="rect">
            <a:avLst/>
          </a:prstGeom>
          <a:noFill/>
        </p:spPr>
        <p:txBody>
          <a:bodyPr wrap="square" lIns="112274" tIns="56136" rIns="112274" bIns="56136" rtlCol="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客户钱包</a:t>
            </a:r>
          </a:p>
        </p:txBody>
      </p:sp>
      <p:sp>
        <p:nvSpPr>
          <p:cNvPr id="84" name="TextBox 83"/>
          <p:cNvSpPr txBox="1"/>
          <p:nvPr/>
        </p:nvSpPr>
        <p:spPr>
          <a:xfrm>
            <a:off x="7634116" y="3285188"/>
            <a:ext cx="677230" cy="482700"/>
          </a:xfrm>
          <a:prstGeom prst="rect">
            <a:avLst/>
          </a:prstGeom>
          <a:noFill/>
        </p:spPr>
        <p:txBody>
          <a:bodyPr wrap="square" lIns="112274" tIns="56136" rIns="112274" bIns="56136" rtlCol="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智能合约</a:t>
            </a:r>
          </a:p>
        </p:txBody>
      </p:sp>
    </p:spTree>
    <p:extLst>
      <p:ext uri="{BB962C8B-B14F-4D97-AF65-F5344CB8AC3E}">
        <p14:creationId xmlns:p14="http://schemas.microsoft.com/office/powerpoint/2010/main" val="198233961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heel(1)">
                                      <p:cBhvr>
                                        <p:cTn id="7" dur="500"/>
                                        <p:tgtEl>
                                          <p:spTgt spid="5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61"/>
                                        </p:tgtEl>
                                        <p:attrNameLst>
                                          <p:attrName>style.visibility</p:attrName>
                                        </p:attrNameLst>
                                      </p:cBhvr>
                                      <p:to>
                                        <p:strVal val="visible"/>
                                      </p:to>
                                    </p:set>
                                    <p:anim calcmode="lin" valueType="num">
                                      <p:cBhvr>
                                        <p:cTn id="21" dur="500" fill="hold"/>
                                        <p:tgtEl>
                                          <p:spTgt spid="61"/>
                                        </p:tgtEl>
                                        <p:attrNameLst>
                                          <p:attrName>ppt_w</p:attrName>
                                        </p:attrNameLst>
                                      </p:cBhvr>
                                      <p:tavLst>
                                        <p:tav tm="0">
                                          <p:val>
                                            <p:fltVal val="0"/>
                                          </p:val>
                                        </p:tav>
                                        <p:tav tm="100000">
                                          <p:val>
                                            <p:strVal val="#ppt_w"/>
                                          </p:val>
                                        </p:tav>
                                      </p:tavLst>
                                    </p:anim>
                                    <p:anim calcmode="lin" valueType="num">
                                      <p:cBhvr>
                                        <p:cTn id="22" dur="500" fill="hold"/>
                                        <p:tgtEl>
                                          <p:spTgt spid="61"/>
                                        </p:tgtEl>
                                        <p:attrNameLst>
                                          <p:attrName>ppt_h</p:attrName>
                                        </p:attrNameLst>
                                      </p:cBhvr>
                                      <p:tavLst>
                                        <p:tav tm="0">
                                          <p:val>
                                            <p:fltVal val="0"/>
                                          </p:val>
                                        </p:tav>
                                        <p:tav tm="100000">
                                          <p:val>
                                            <p:strVal val="#ppt_h"/>
                                          </p:val>
                                        </p:tav>
                                      </p:tavLst>
                                    </p:anim>
                                    <p:animEffect transition="in" filter="fade">
                                      <p:cBhvr>
                                        <p:cTn id="23" dur="500"/>
                                        <p:tgtEl>
                                          <p:spTgt spid="61"/>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81"/>
                                        </p:tgtEl>
                                        <p:attrNameLst>
                                          <p:attrName>style.visibility</p:attrName>
                                        </p:attrNameLst>
                                      </p:cBhvr>
                                      <p:to>
                                        <p:strVal val="visible"/>
                                      </p:to>
                                    </p:set>
                                    <p:anim calcmode="lin" valueType="num">
                                      <p:cBhvr>
                                        <p:cTn id="26" dur="500" fill="hold"/>
                                        <p:tgtEl>
                                          <p:spTgt spid="81"/>
                                        </p:tgtEl>
                                        <p:attrNameLst>
                                          <p:attrName>ppt_w</p:attrName>
                                        </p:attrNameLst>
                                      </p:cBhvr>
                                      <p:tavLst>
                                        <p:tav tm="0">
                                          <p:val>
                                            <p:fltVal val="0"/>
                                          </p:val>
                                        </p:tav>
                                        <p:tav tm="100000">
                                          <p:val>
                                            <p:strVal val="#ppt_w"/>
                                          </p:val>
                                        </p:tav>
                                      </p:tavLst>
                                    </p:anim>
                                    <p:anim calcmode="lin" valueType="num">
                                      <p:cBhvr>
                                        <p:cTn id="27" dur="500" fill="hold"/>
                                        <p:tgtEl>
                                          <p:spTgt spid="81"/>
                                        </p:tgtEl>
                                        <p:attrNameLst>
                                          <p:attrName>ppt_h</p:attrName>
                                        </p:attrNameLst>
                                      </p:cBhvr>
                                      <p:tavLst>
                                        <p:tav tm="0">
                                          <p:val>
                                            <p:fltVal val="0"/>
                                          </p:val>
                                        </p:tav>
                                        <p:tav tm="100000">
                                          <p:val>
                                            <p:strVal val="#ppt_h"/>
                                          </p:val>
                                        </p:tav>
                                      </p:tavLst>
                                    </p:anim>
                                    <p:animEffect transition="in" filter="fade">
                                      <p:cBhvr>
                                        <p:cTn id="28" dur="500"/>
                                        <p:tgtEl>
                                          <p:spTgt spid="8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ppt_w</p:attrName>
                                        </p:attrNameLst>
                                      </p:cBhvr>
                                      <p:tavLst>
                                        <p:tav tm="0">
                                          <p:val>
                                            <p:fltVal val="0"/>
                                          </p:val>
                                        </p:tav>
                                        <p:tav tm="100000">
                                          <p:val>
                                            <p:strVal val="#ppt_w"/>
                                          </p:val>
                                        </p:tav>
                                      </p:tavLst>
                                    </p:anim>
                                    <p:anim calcmode="lin" valueType="num">
                                      <p:cBhvr>
                                        <p:cTn id="36" dur="500" fill="hold"/>
                                        <p:tgtEl>
                                          <p:spTgt spid="6"/>
                                        </p:tgtEl>
                                        <p:attrNameLst>
                                          <p:attrName>ppt_h</p:attrName>
                                        </p:attrNameLst>
                                      </p:cBhvr>
                                      <p:tavLst>
                                        <p:tav tm="0">
                                          <p:val>
                                            <p:fltVal val="0"/>
                                          </p:val>
                                        </p:tav>
                                        <p:tav tm="100000">
                                          <p:val>
                                            <p:strVal val="#ppt_h"/>
                                          </p:val>
                                        </p:tav>
                                      </p:tavLst>
                                    </p:anim>
                                    <p:animEffect transition="in" filter="fade">
                                      <p:cBhvr>
                                        <p:cTn id="37" dur="500"/>
                                        <p:tgtEl>
                                          <p:spTgt spid="6"/>
                                        </p:tgtEl>
                                      </p:cBhvr>
                                    </p:animEffect>
                                  </p:childTnLst>
                                </p:cTn>
                              </p:par>
                            </p:childTnLst>
                          </p:cTn>
                        </p:par>
                        <p:par>
                          <p:cTn id="38" fill="hold">
                            <p:stCondLst>
                              <p:cond delay="2500"/>
                            </p:stCondLst>
                            <p:childTnLst>
                              <p:par>
                                <p:cTn id="39" presetID="53" presetClass="entr" presetSubtype="16" fill="hold" nodeType="afterEffect">
                                  <p:stCondLst>
                                    <p:cond delay="0"/>
                                  </p:stCondLst>
                                  <p:childTnLst>
                                    <p:set>
                                      <p:cBhvr>
                                        <p:cTn id="40" dur="1" fill="hold">
                                          <p:stCondLst>
                                            <p:cond delay="0"/>
                                          </p:stCondLst>
                                        </p:cTn>
                                        <p:tgtEl>
                                          <p:spTgt spid="66"/>
                                        </p:tgtEl>
                                        <p:attrNameLst>
                                          <p:attrName>style.visibility</p:attrName>
                                        </p:attrNameLst>
                                      </p:cBhvr>
                                      <p:to>
                                        <p:strVal val="visible"/>
                                      </p:to>
                                    </p:set>
                                    <p:anim calcmode="lin" valueType="num">
                                      <p:cBhvr>
                                        <p:cTn id="41" dur="500" fill="hold"/>
                                        <p:tgtEl>
                                          <p:spTgt spid="66"/>
                                        </p:tgtEl>
                                        <p:attrNameLst>
                                          <p:attrName>ppt_w</p:attrName>
                                        </p:attrNameLst>
                                      </p:cBhvr>
                                      <p:tavLst>
                                        <p:tav tm="0">
                                          <p:val>
                                            <p:fltVal val="0"/>
                                          </p:val>
                                        </p:tav>
                                        <p:tav tm="100000">
                                          <p:val>
                                            <p:strVal val="#ppt_w"/>
                                          </p:val>
                                        </p:tav>
                                      </p:tavLst>
                                    </p:anim>
                                    <p:anim calcmode="lin" valueType="num">
                                      <p:cBhvr>
                                        <p:cTn id="42" dur="500" fill="hold"/>
                                        <p:tgtEl>
                                          <p:spTgt spid="66"/>
                                        </p:tgtEl>
                                        <p:attrNameLst>
                                          <p:attrName>ppt_h</p:attrName>
                                        </p:attrNameLst>
                                      </p:cBhvr>
                                      <p:tavLst>
                                        <p:tav tm="0">
                                          <p:val>
                                            <p:fltVal val="0"/>
                                          </p:val>
                                        </p:tav>
                                        <p:tav tm="100000">
                                          <p:val>
                                            <p:strVal val="#ppt_h"/>
                                          </p:val>
                                        </p:tav>
                                      </p:tavLst>
                                    </p:anim>
                                    <p:animEffect transition="in" filter="fade">
                                      <p:cBhvr>
                                        <p:cTn id="43" dur="500"/>
                                        <p:tgtEl>
                                          <p:spTgt spid="66"/>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82"/>
                                        </p:tgtEl>
                                        <p:attrNameLst>
                                          <p:attrName>style.visibility</p:attrName>
                                        </p:attrNameLst>
                                      </p:cBhvr>
                                      <p:to>
                                        <p:strVal val="visible"/>
                                      </p:to>
                                    </p:set>
                                    <p:anim calcmode="lin" valueType="num">
                                      <p:cBhvr>
                                        <p:cTn id="46" dur="500" fill="hold"/>
                                        <p:tgtEl>
                                          <p:spTgt spid="82"/>
                                        </p:tgtEl>
                                        <p:attrNameLst>
                                          <p:attrName>ppt_w</p:attrName>
                                        </p:attrNameLst>
                                      </p:cBhvr>
                                      <p:tavLst>
                                        <p:tav tm="0">
                                          <p:val>
                                            <p:fltVal val="0"/>
                                          </p:val>
                                        </p:tav>
                                        <p:tav tm="100000">
                                          <p:val>
                                            <p:strVal val="#ppt_w"/>
                                          </p:val>
                                        </p:tav>
                                      </p:tavLst>
                                    </p:anim>
                                    <p:anim calcmode="lin" valueType="num">
                                      <p:cBhvr>
                                        <p:cTn id="47" dur="500" fill="hold"/>
                                        <p:tgtEl>
                                          <p:spTgt spid="82"/>
                                        </p:tgtEl>
                                        <p:attrNameLst>
                                          <p:attrName>ppt_h</p:attrName>
                                        </p:attrNameLst>
                                      </p:cBhvr>
                                      <p:tavLst>
                                        <p:tav tm="0">
                                          <p:val>
                                            <p:fltVal val="0"/>
                                          </p:val>
                                        </p:tav>
                                        <p:tav tm="100000">
                                          <p:val>
                                            <p:strVal val="#ppt_h"/>
                                          </p:val>
                                        </p:tav>
                                      </p:tavLst>
                                    </p:anim>
                                    <p:animEffect transition="in" filter="fade">
                                      <p:cBhvr>
                                        <p:cTn id="48" dur="500"/>
                                        <p:tgtEl>
                                          <p:spTgt spid="8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childTnLst>
                          </p:cTn>
                        </p:par>
                        <p:par>
                          <p:cTn id="52" fill="hold">
                            <p:stCondLst>
                              <p:cond delay="3000"/>
                            </p:stCondLst>
                            <p:childTnLst>
                              <p:par>
                                <p:cTn id="53" presetID="53" presetClass="entr" presetSubtype="16" fill="hold" grpId="0" nodeType="afterEffect">
                                  <p:stCondLst>
                                    <p:cond delay="0"/>
                                  </p:stCondLst>
                                  <p:childTnLst>
                                    <p:set>
                                      <p:cBhvr>
                                        <p:cTn id="54" dur="1" fill="hold">
                                          <p:stCondLst>
                                            <p:cond delay="0"/>
                                          </p:stCondLst>
                                        </p:cTn>
                                        <p:tgtEl>
                                          <p:spTgt spid="3"/>
                                        </p:tgtEl>
                                        <p:attrNameLst>
                                          <p:attrName>style.visibility</p:attrName>
                                        </p:attrNameLst>
                                      </p:cBhvr>
                                      <p:to>
                                        <p:strVal val="visible"/>
                                      </p:to>
                                    </p:set>
                                    <p:anim calcmode="lin" valueType="num">
                                      <p:cBhvr>
                                        <p:cTn id="55" dur="500" fill="hold"/>
                                        <p:tgtEl>
                                          <p:spTgt spid="3"/>
                                        </p:tgtEl>
                                        <p:attrNameLst>
                                          <p:attrName>ppt_w</p:attrName>
                                        </p:attrNameLst>
                                      </p:cBhvr>
                                      <p:tavLst>
                                        <p:tav tm="0">
                                          <p:val>
                                            <p:fltVal val="0"/>
                                          </p:val>
                                        </p:tav>
                                        <p:tav tm="100000">
                                          <p:val>
                                            <p:strVal val="#ppt_w"/>
                                          </p:val>
                                        </p:tav>
                                      </p:tavLst>
                                    </p:anim>
                                    <p:anim calcmode="lin" valueType="num">
                                      <p:cBhvr>
                                        <p:cTn id="56" dur="500" fill="hold"/>
                                        <p:tgtEl>
                                          <p:spTgt spid="3"/>
                                        </p:tgtEl>
                                        <p:attrNameLst>
                                          <p:attrName>ppt_h</p:attrName>
                                        </p:attrNameLst>
                                      </p:cBhvr>
                                      <p:tavLst>
                                        <p:tav tm="0">
                                          <p:val>
                                            <p:fltVal val="0"/>
                                          </p:val>
                                        </p:tav>
                                        <p:tav tm="100000">
                                          <p:val>
                                            <p:strVal val="#ppt_h"/>
                                          </p:val>
                                        </p:tav>
                                      </p:tavLst>
                                    </p:anim>
                                    <p:animEffect transition="in" filter="fade">
                                      <p:cBhvr>
                                        <p:cTn id="57" dur="500"/>
                                        <p:tgtEl>
                                          <p:spTgt spid="3"/>
                                        </p:tgtEl>
                                      </p:cBhvr>
                                    </p:animEffect>
                                  </p:childTnLst>
                                </p:cTn>
                              </p:par>
                            </p:childTnLst>
                          </p:cTn>
                        </p:par>
                        <p:par>
                          <p:cTn id="58" fill="hold">
                            <p:stCondLst>
                              <p:cond delay="3500"/>
                            </p:stCondLst>
                            <p:childTnLst>
                              <p:par>
                                <p:cTn id="59" presetID="53" presetClass="entr" presetSubtype="16" fill="hold" nodeType="afterEffect">
                                  <p:stCondLst>
                                    <p:cond delay="0"/>
                                  </p:stCondLst>
                                  <p:childTnLst>
                                    <p:set>
                                      <p:cBhvr>
                                        <p:cTn id="60" dur="1" fill="hold">
                                          <p:stCondLst>
                                            <p:cond delay="0"/>
                                          </p:stCondLst>
                                        </p:cTn>
                                        <p:tgtEl>
                                          <p:spTgt spid="71"/>
                                        </p:tgtEl>
                                        <p:attrNameLst>
                                          <p:attrName>style.visibility</p:attrName>
                                        </p:attrNameLst>
                                      </p:cBhvr>
                                      <p:to>
                                        <p:strVal val="visible"/>
                                      </p:to>
                                    </p:set>
                                    <p:anim calcmode="lin" valueType="num">
                                      <p:cBhvr>
                                        <p:cTn id="61" dur="500" fill="hold"/>
                                        <p:tgtEl>
                                          <p:spTgt spid="71"/>
                                        </p:tgtEl>
                                        <p:attrNameLst>
                                          <p:attrName>ppt_w</p:attrName>
                                        </p:attrNameLst>
                                      </p:cBhvr>
                                      <p:tavLst>
                                        <p:tav tm="0">
                                          <p:val>
                                            <p:fltVal val="0"/>
                                          </p:val>
                                        </p:tav>
                                        <p:tav tm="100000">
                                          <p:val>
                                            <p:strVal val="#ppt_w"/>
                                          </p:val>
                                        </p:tav>
                                      </p:tavLst>
                                    </p:anim>
                                    <p:anim calcmode="lin" valueType="num">
                                      <p:cBhvr>
                                        <p:cTn id="62" dur="500" fill="hold"/>
                                        <p:tgtEl>
                                          <p:spTgt spid="71"/>
                                        </p:tgtEl>
                                        <p:attrNameLst>
                                          <p:attrName>ppt_h</p:attrName>
                                        </p:attrNameLst>
                                      </p:cBhvr>
                                      <p:tavLst>
                                        <p:tav tm="0">
                                          <p:val>
                                            <p:fltVal val="0"/>
                                          </p:val>
                                        </p:tav>
                                        <p:tav tm="100000">
                                          <p:val>
                                            <p:strVal val="#ppt_h"/>
                                          </p:val>
                                        </p:tav>
                                      </p:tavLst>
                                    </p:anim>
                                    <p:animEffect transition="in" filter="fade">
                                      <p:cBhvr>
                                        <p:cTn id="63" dur="500"/>
                                        <p:tgtEl>
                                          <p:spTgt spid="71"/>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83"/>
                                        </p:tgtEl>
                                        <p:attrNameLst>
                                          <p:attrName>style.visibility</p:attrName>
                                        </p:attrNameLst>
                                      </p:cBhvr>
                                      <p:to>
                                        <p:strVal val="visible"/>
                                      </p:to>
                                    </p:set>
                                    <p:anim calcmode="lin" valueType="num">
                                      <p:cBhvr>
                                        <p:cTn id="66" dur="500" fill="hold"/>
                                        <p:tgtEl>
                                          <p:spTgt spid="83"/>
                                        </p:tgtEl>
                                        <p:attrNameLst>
                                          <p:attrName>ppt_w</p:attrName>
                                        </p:attrNameLst>
                                      </p:cBhvr>
                                      <p:tavLst>
                                        <p:tav tm="0">
                                          <p:val>
                                            <p:fltVal val="0"/>
                                          </p:val>
                                        </p:tav>
                                        <p:tav tm="100000">
                                          <p:val>
                                            <p:strVal val="#ppt_w"/>
                                          </p:val>
                                        </p:tav>
                                      </p:tavLst>
                                    </p:anim>
                                    <p:anim calcmode="lin" valueType="num">
                                      <p:cBhvr>
                                        <p:cTn id="67" dur="500" fill="hold"/>
                                        <p:tgtEl>
                                          <p:spTgt spid="83"/>
                                        </p:tgtEl>
                                        <p:attrNameLst>
                                          <p:attrName>ppt_h</p:attrName>
                                        </p:attrNameLst>
                                      </p:cBhvr>
                                      <p:tavLst>
                                        <p:tav tm="0">
                                          <p:val>
                                            <p:fltVal val="0"/>
                                          </p:val>
                                        </p:tav>
                                        <p:tav tm="100000">
                                          <p:val>
                                            <p:strVal val="#ppt_h"/>
                                          </p:val>
                                        </p:tav>
                                      </p:tavLst>
                                    </p:anim>
                                    <p:animEffect transition="in" filter="fade">
                                      <p:cBhvr>
                                        <p:cTn id="68" dur="500"/>
                                        <p:tgtEl>
                                          <p:spTgt spid="83"/>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3"/>
                                        </p:tgtEl>
                                        <p:attrNameLst>
                                          <p:attrName>style.visibility</p:attrName>
                                        </p:attrNameLst>
                                      </p:cBhvr>
                                      <p:to>
                                        <p:strVal val="visible"/>
                                      </p:to>
                                    </p:set>
                                    <p:animEffect transition="in" filter="fade">
                                      <p:cBhvr>
                                        <p:cTn id="71" dur="500"/>
                                        <p:tgtEl>
                                          <p:spTgt spid="13"/>
                                        </p:tgtEl>
                                      </p:cBhvr>
                                    </p:animEffect>
                                  </p:childTnLst>
                                </p:cTn>
                              </p:par>
                            </p:childTnLst>
                          </p:cTn>
                        </p:par>
                        <p:par>
                          <p:cTn id="72" fill="hold">
                            <p:stCondLst>
                              <p:cond delay="4000"/>
                            </p:stCondLst>
                            <p:childTnLst>
                              <p:par>
                                <p:cTn id="73" presetID="53" presetClass="entr" presetSubtype="16"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p:cTn id="75" dur="500" fill="hold"/>
                                        <p:tgtEl>
                                          <p:spTgt spid="4"/>
                                        </p:tgtEl>
                                        <p:attrNameLst>
                                          <p:attrName>ppt_w</p:attrName>
                                        </p:attrNameLst>
                                      </p:cBhvr>
                                      <p:tavLst>
                                        <p:tav tm="0">
                                          <p:val>
                                            <p:fltVal val="0"/>
                                          </p:val>
                                        </p:tav>
                                        <p:tav tm="100000">
                                          <p:val>
                                            <p:strVal val="#ppt_w"/>
                                          </p:val>
                                        </p:tav>
                                      </p:tavLst>
                                    </p:anim>
                                    <p:anim calcmode="lin" valueType="num">
                                      <p:cBhvr>
                                        <p:cTn id="76" dur="500" fill="hold"/>
                                        <p:tgtEl>
                                          <p:spTgt spid="4"/>
                                        </p:tgtEl>
                                        <p:attrNameLst>
                                          <p:attrName>ppt_h</p:attrName>
                                        </p:attrNameLst>
                                      </p:cBhvr>
                                      <p:tavLst>
                                        <p:tav tm="0">
                                          <p:val>
                                            <p:fltVal val="0"/>
                                          </p:val>
                                        </p:tav>
                                        <p:tav tm="100000">
                                          <p:val>
                                            <p:strVal val="#ppt_h"/>
                                          </p:val>
                                        </p:tav>
                                      </p:tavLst>
                                    </p:anim>
                                    <p:animEffect transition="in" filter="fade">
                                      <p:cBhvr>
                                        <p:cTn id="77" dur="500"/>
                                        <p:tgtEl>
                                          <p:spTgt spid="4"/>
                                        </p:tgtEl>
                                      </p:cBhvr>
                                    </p:animEffect>
                                  </p:childTnLst>
                                </p:cTn>
                              </p:par>
                            </p:childTnLst>
                          </p:cTn>
                        </p:par>
                        <p:par>
                          <p:cTn id="78" fill="hold">
                            <p:stCondLst>
                              <p:cond delay="4500"/>
                            </p:stCondLst>
                            <p:childTnLst>
                              <p:par>
                                <p:cTn id="79" presetID="53" presetClass="entr" presetSubtype="16" fill="hold" nodeType="afterEffect">
                                  <p:stCondLst>
                                    <p:cond delay="0"/>
                                  </p:stCondLst>
                                  <p:childTnLst>
                                    <p:set>
                                      <p:cBhvr>
                                        <p:cTn id="80" dur="1" fill="hold">
                                          <p:stCondLst>
                                            <p:cond delay="0"/>
                                          </p:stCondLst>
                                        </p:cTn>
                                        <p:tgtEl>
                                          <p:spTgt spid="76"/>
                                        </p:tgtEl>
                                        <p:attrNameLst>
                                          <p:attrName>style.visibility</p:attrName>
                                        </p:attrNameLst>
                                      </p:cBhvr>
                                      <p:to>
                                        <p:strVal val="visible"/>
                                      </p:to>
                                    </p:set>
                                    <p:anim calcmode="lin" valueType="num">
                                      <p:cBhvr>
                                        <p:cTn id="81" dur="500" fill="hold"/>
                                        <p:tgtEl>
                                          <p:spTgt spid="76"/>
                                        </p:tgtEl>
                                        <p:attrNameLst>
                                          <p:attrName>ppt_w</p:attrName>
                                        </p:attrNameLst>
                                      </p:cBhvr>
                                      <p:tavLst>
                                        <p:tav tm="0">
                                          <p:val>
                                            <p:fltVal val="0"/>
                                          </p:val>
                                        </p:tav>
                                        <p:tav tm="100000">
                                          <p:val>
                                            <p:strVal val="#ppt_w"/>
                                          </p:val>
                                        </p:tav>
                                      </p:tavLst>
                                    </p:anim>
                                    <p:anim calcmode="lin" valueType="num">
                                      <p:cBhvr>
                                        <p:cTn id="82" dur="500" fill="hold"/>
                                        <p:tgtEl>
                                          <p:spTgt spid="76"/>
                                        </p:tgtEl>
                                        <p:attrNameLst>
                                          <p:attrName>ppt_h</p:attrName>
                                        </p:attrNameLst>
                                      </p:cBhvr>
                                      <p:tavLst>
                                        <p:tav tm="0">
                                          <p:val>
                                            <p:fltVal val="0"/>
                                          </p:val>
                                        </p:tav>
                                        <p:tav tm="100000">
                                          <p:val>
                                            <p:strVal val="#ppt_h"/>
                                          </p:val>
                                        </p:tav>
                                      </p:tavLst>
                                    </p:anim>
                                    <p:animEffect transition="in" filter="fade">
                                      <p:cBhvr>
                                        <p:cTn id="83" dur="500"/>
                                        <p:tgtEl>
                                          <p:spTgt spid="76"/>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84"/>
                                        </p:tgtEl>
                                        <p:attrNameLst>
                                          <p:attrName>style.visibility</p:attrName>
                                        </p:attrNameLst>
                                      </p:cBhvr>
                                      <p:to>
                                        <p:strVal val="visible"/>
                                      </p:to>
                                    </p:set>
                                    <p:anim calcmode="lin" valueType="num">
                                      <p:cBhvr>
                                        <p:cTn id="86" dur="500" fill="hold"/>
                                        <p:tgtEl>
                                          <p:spTgt spid="84"/>
                                        </p:tgtEl>
                                        <p:attrNameLst>
                                          <p:attrName>ppt_w</p:attrName>
                                        </p:attrNameLst>
                                      </p:cBhvr>
                                      <p:tavLst>
                                        <p:tav tm="0">
                                          <p:val>
                                            <p:fltVal val="0"/>
                                          </p:val>
                                        </p:tav>
                                        <p:tav tm="100000">
                                          <p:val>
                                            <p:strVal val="#ppt_w"/>
                                          </p:val>
                                        </p:tav>
                                      </p:tavLst>
                                    </p:anim>
                                    <p:anim calcmode="lin" valueType="num">
                                      <p:cBhvr>
                                        <p:cTn id="87" dur="500" fill="hold"/>
                                        <p:tgtEl>
                                          <p:spTgt spid="84"/>
                                        </p:tgtEl>
                                        <p:attrNameLst>
                                          <p:attrName>ppt_h</p:attrName>
                                        </p:attrNameLst>
                                      </p:cBhvr>
                                      <p:tavLst>
                                        <p:tav tm="0">
                                          <p:val>
                                            <p:fltVal val="0"/>
                                          </p:val>
                                        </p:tav>
                                        <p:tav tm="100000">
                                          <p:val>
                                            <p:strVal val="#ppt_h"/>
                                          </p:val>
                                        </p:tav>
                                      </p:tavLst>
                                    </p:anim>
                                    <p:animEffect transition="in" filter="fade">
                                      <p:cBhvr>
                                        <p:cTn id="88" dur="500"/>
                                        <p:tgtEl>
                                          <p:spTgt spid="84"/>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9" grpId="0" animBg="1"/>
      <p:bldP spid="11" grpId="0" animBg="1"/>
      <p:bldP spid="13" grpId="0" animBg="1"/>
      <p:bldP spid="15" grpId="0" animBg="1"/>
      <p:bldP spid="60" grpId="0"/>
      <p:bldP spid="81" grpId="0"/>
      <p:bldP spid="82" grpId="0"/>
      <p:bldP spid="83" grpId="0"/>
      <p:bldP spid="8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FAE3D93-5060-4B88-A726-DC76966B10A5}"/>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35</a:t>
            </a:fld>
            <a:endParaRPr lang="en-US">
              <a:solidFill>
                <a:prstClr val="black">
                  <a:tint val="75000"/>
                </a:prstClr>
              </a:solidFill>
            </a:endParaRPr>
          </a:p>
        </p:txBody>
      </p:sp>
      <p:sp>
        <p:nvSpPr>
          <p:cNvPr id="3" name="文本框 2">
            <a:extLst>
              <a:ext uri="{FF2B5EF4-FFF2-40B4-BE49-F238E27FC236}">
                <a16:creationId xmlns:a16="http://schemas.microsoft.com/office/drawing/2014/main" id="{6D0A4159-A228-4B5D-8D12-002E2F8E1C75}"/>
              </a:ext>
            </a:extLst>
          </p:cNvPr>
          <p:cNvSpPr txBox="1"/>
          <p:nvPr/>
        </p:nvSpPr>
        <p:spPr>
          <a:xfrm>
            <a:off x="949841" y="975527"/>
            <a:ext cx="7145079" cy="4001095"/>
          </a:xfrm>
          <a:prstGeom prst="rect">
            <a:avLst/>
          </a:prstGeom>
          <a:noFill/>
        </p:spPr>
        <p:txBody>
          <a:bodyPr wrap="square" rtlCol="0">
            <a:spAutoFit/>
          </a:bodyPr>
          <a:lstStyle/>
          <a:p>
            <a:r>
              <a:rPr lang="en-US" altLang="zh-CN" sz="1600" dirty="0">
                <a:solidFill>
                  <a:schemeClr val="tx1">
                    <a:lumMod val="65000"/>
                    <a:lumOff val="35000"/>
                  </a:schemeClr>
                </a:solidFill>
                <a:latin typeface="+mn-ea"/>
              </a:rPr>
              <a:t>1.</a:t>
            </a:r>
            <a:r>
              <a:rPr lang="zh-CN" altLang="en-US" sz="1600" dirty="0">
                <a:solidFill>
                  <a:schemeClr val="tx1">
                    <a:lumMod val="65000"/>
                    <a:lumOff val="35000"/>
                  </a:schemeClr>
                </a:solidFill>
                <a:latin typeface="+mn-ea"/>
              </a:rPr>
              <a:t>节点在</a:t>
            </a:r>
            <a:r>
              <a:rPr lang="en-US" altLang="zh-CN" sz="1600" dirty="0">
                <a:solidFill>
                  <a:schemeClr val="tx1">
                    <a:lumMod val="65000"/>
                    <a:lumOff val="35000"/>
                  </a:schemeClr>
                </a:solidFill>
                <a:latin typeface="+mn-ea"/>
              </a:rPr>
              <a:t>Fabric v1.1-preview</a:t>
            </a:r>
            <a:r>
              <a:rPr lang="zh-CN" altLang="en-US" sz="1600" dirty="0">
                <a:solidFill>
                  <a:schemeClr val="tx1">
                    <a:lumMod val="65000"/>
                    <a:lumOff val="35000"/>
                  </a:schemeClr>
                </a:solidFill>
                <a:latin typeface="+mn-ea"/>
              </a:rPr>
              <a:t>上运行通过本地登录进行性能测试。</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r>
              <a:rPr lang="en-US" altLang="zh-CN" sz="1600" dirty="0">
                <a:solidFill>
                  <a:schemeClr val="tx1">
                    <a:lumMod val="65000"/>
                    <a:lumOff val="35000"/>
                  </a:schemeClr>
                </a:solidFill>
                <a:latin typeface="+mn-ea"/>
              </a:rPr>
              <a:t>2.</a:t>
            </a:r>
            <a:r>
              <a:rPr lang="zh-CN" altLang="en-US" sz="1600" dirty="0">
                <a:solidFill>
                  <a:schemeClr val="tx1">
                    <a:lumMod val="65000"/>
                    <a:lumOff val="35000"/>
                  </a:schemeClr>
                </a:solidFill>
                <a:latin typeface="+mn-ea"/>
              </a:rPr>
              <a:t>节点被寄存在一个的</a:t>
            </a:r>
            <a:r>
              <a:rPr lang="en-US" altLang="zh-CN" sz="1600" dirty="0">
                <a:solidFill>
                  <a:schemeClr val="tx1">
                    <a:lumMod val="65000"/>
                    <a:lumOff val="35000"/>
                  </a:schemeClr>
                </a:solidFill>
                <a:latin typeface="+mn-ea"/>
              </a:rPr>
              <a:t>IBM</a:t>
            </a:r>
            <a:r>
              <a:rPr lang="zh-CN" altLang="en-US" sz="1600" dirty="0">
                <a:solidFill>
                  <a:schemeClr val="tx1">
                    <a:lumMod val="65000"/>
                    <a:lumOff val="35000"/>
                  </a:schemeClr>
                </a:solidFill>
                <a:latin typeface="+mn-ea"/>
              </a:rPr>
              <a:t>云（</a:t>
            </a:r>
            <a:r>
              <a:rPr lang="en-US" altLang="zh-CN" sz="1600" dirty="0">
                <a:solidFill>
                  <a:schemeClr val="tx1">
                    <a:lumMod val="65000"/>
                    <a:lumOff val="35000"/>
                  </a:schemeClr>
                </a:solidFill>
                <a:latin typeface="+mn-ea"/>
              </a:rPr>
              <a:t>SoftLayer</a:t>
            </a:r>
            <a:r>
              <a:rPr lang="zh-CN" altLang="en-US" sz="1600" dirty="0">
                <a:solidFill>
                  <a:schemeClr val="tx1">
                    <a:lumMod val="65000"/>
                    <a:lumOff val="35000"/>
                  </a:schemeClr>
                </a:solidFill>
                <a:latin typeface="+mn-ea"/>
              </a:rPr>
              <a:t>）数据中心，这是</a:t>
            </a:r>
            <a:r>
              <a:rPr lang="en-US" altLang="zh-CN" sz="1600" dirty="0">
                <a:solidFill>
                  <a:schemeClr val="tx1">
                    <a:lumMod val="65000"/>
                    <a:lumOff val="35000"/>
                  </a:schemeClr>
                </a:solidFill>
                <a:latin typeface="+mn-ea"/>
              </a:rPr>
              <a:t>1Gbps</a:t>
            </a:r>
            <a:r>
              <a:rPr lang="zh-CN" altLang="en-US" sz="1600" dirty="0">
                <a:solidFill>
                  <a:schemeClr val="tx1">
                    <a:lumMod val="65000"/>
                    <a:lumOff val="35000"/>
                  </a:schemeClr>
                </a:solidFill>
                <a:latin typeface="+mn-ea"/>
              </a:rPr>
              <a:t>的专用的虚拟机网络。</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r>
              <a:rPr lang="en-US" altLang="zh-CN" sz="1600" dirty="0">
                <a:solidFill>
                  <a:schemeClr val="tx1">
                    <a:lumMod val="65000"/>
                    <a:lumOff val="35000"/>
                  </a:schemeClr>
                </a:solidFill>
                <a:latin typeface="+mn-ea"/>
              </a:rPr>
              <a:t>3.</a:t>
            </a:r>
            <a:r>
              <a:rPr lang="zh-CN" altLang="en-US" sz="1600" dirty="0">
                <a:solidFill>
                  <a:schemeClr val="tx1">
                    <a:lumMod val="65000"/>
                    <a:lumOff val="35000"/>
                  </a:schemeClr>
                </a:solidFill>
                <a:latin typeface="+mn-ea"/>
              </a:rPr>
              <a:t>所有的节点都使用</a:t>
            </a:r>
            <a:r>
              <a:rPr lang="en-US" altLang="zh-CN" sz="1600" dirty="0">
                <a:solidFill>
                  <a:schemeClr val="tx1">
                    <a:lumMod val="65000"/>
                    <a:lumOff val="35000"/>
                  </a:schemeClr>
                </a:solidFill>
                <a:latin typeface="+mn-ea"/>
              </a:rPr>
              <a:t>2.0GHz 16-vCPU</a:t>
            </a:r>
            <a:r>
              <a:rPr lang="zh-CN" altLang="en-US" sz="1600" dirty="0">
                <a:solidFill>
                  <a:schemeClr val="tx1">
                    <a:lumMod val="65000"/>
                    <a:lumOff val="35000"/>
                  </a:schemeClr>
                </a:solidFill>
                <a:latin typeface="+mn-ea"/>
              </a:rPr>
              <a:t>的虚拟机，使用</a:t>
            </a:r>
            <a:r>
              <a:rPr lang="en-US" altLang="zh-CN" sz="1600" dirty="0">
                <a:solidFill>
                  <a:schemeClr val="tx1">
                    <a:lumMod val="65000"/>
                    <a:lumOff val="35000"/>
                  </a:schemeClr>
                </a:solidFill>
                <a:latin typeface="+mn-ea"/>
              </a:rPr>
              <a:t>Ubuntu</a:t>
            </a:r>
            <a:r>
              <a:rPr lang="zh-CN" altLang="en-US" sz="1600" dirty="0">
                <a:solidFill>
                  <a:schemeClr val="tx1">
                    <a:lumMod val="65000"/>
                    <a:lumOff val="35000"/>
                  </a:schemeClr>
                </a:solidFill>
                <a:latin typeface="+mn-ea"/>
              </a:rPr>
              <a:t>系统，拥有</a:t>
            </a:r>
            <a:r>
              <a:rPr lang="en-US" altLang="zh-CN" sz="1600" dirty="0">
                <a:solidFill>
                  <a:schemeClr val="tx1">
                    <a:lumMod val="65000"/>
                    <a:lumOff val="35000"/>
                  </a:schemeClr>
                </a:solidFill>
                <a:latin typeface="+mn-ea"/>
              </a:rPr>
              <a:t>8G</a:t>
            </a:r>
            <a:r>
              <a:rPr lang="zh-CN" altLang="en-US" sz="1600" dirty="0">
                <a:solidFill>
                  <a:schemeClr val="tx1">
                    <a:lumMod val="65000"/>
                    <a:lumOff val="35000"/>
                  </a:schemeClr>
                </a:solidFill>
                <a:latin typeface="+mn-ea"/>
              </a:rPr>
              <a:t>内存以及</a:t>
            </a:r>
            <a:r>
              <a:rPr lang="en-US" altLang="zh-CN" sz="1600" dirty="0">
                <a:solidFill>
                  <a:schemeClr val="tx1">
                    <a:lumMod val="65000"/>
                    <a:lumOff val="35000"/>
                  </a:schemeClr>
                </a:solidFill>
                <a:latin typeface="+mn-ea"/>
              </a:rPr>
              <a:t>SSD</a:t>
            </a:r>
            <a:r>
              <a:rPr lang="zh-CN" altLang="en-US" sz="1600" dirty="0">
                <a:solidFill>
                  <a:schemeClr val="tx1">
                    <a:lumMod val="65000"/>
                    <a:lumOff val="35000"/>
                  </a:schemeClr>
                </a:solidFill>
                <a:latin typeface="+mn-ea"/>
              </a:rPr>
              <a:t>作为本地硬盘。</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r>
              <a:rPr lang="en-US" altLang="zh-CN" sz="1600" dirty="0">
                <a:solidFill>
                  <a:schemeClr val="tx1">
                    <a:lumMod val="65000"/>
                    <a:lumOff val="35000"/>
                  </a:schemeClr>
                </a:solidFill>
                <a:latin typeface="+mn-ea"/>
              </a:rPr>
              <a:t>4.</a:t>
            </a:r>
            <a:r>
              <a:rPr lang="zh-CN" altLang="en-US" sz="1600" dirty="0">
                <a:solidFill>
                  <a:schemeClr val="tx1">
                    <a:lumMod val="65000"/>
                    <a:lumOff val="35000"/>
                  </a:schemeClr>
                </a:solidFill>
                <a:latin typeface="+mn-ea"/>
              </a:rPr>
              <a:t>使用</a:t>
            </a:r>
            <a:r>
              <a:rPr lang="en-US" altLang="zh-CN" sz="1600" dirty="0">
                <a:solidFill>
                  <a:schemeClr val="tx1">
                    <a:lumMod val="65000"/>
                    <a:lumOff val="35000"/>
                  </a:schemeClr>
                </a:solidFill>
                <a:latin typeface="+mn-ea"/>
              </a:rPr>
              <a:t>3</a:t>
            </a:r>
            <a:r>
              <a:rPr lang="zh-CN" altLang="en-US" sz="1600" dirty="0">
                <a:solidFill>
                  <a:schemeClr val="tx1">
                    <a:lumMod val="65000"/>
                    <a:lumOff val="35000"/>
                  </a:schemeClr>
                </a:solidFill>
                <a:latin typeface="+mn-ea"/>
              </a:rPr>
              <a:t>个</a:t>
            </a:r>
            <a:r>
              <a:rPr lang="en-US" altLang="zh-CN" sz="1600" dirty="0">
                <a:solidFill>
                  <a:schemeClr val="tx1">
                    <a:lumMod val="65000"/>
                    <a:lumOff val="35000"/>
                  </a:schemeClr>
                </a:solidFill>
                <a:latin typeface="+mn-ea"/>
              </a:rPr>
              <a:t>ZooKeeper</a:t>
            </a:r>
            <a:r>
              <a:rPr lang="zh-CN" altLang="en-US" sz="1600" dirty="0">
                <a:solidFill>
                  <a:schemeClr val="tx1">
                    <a:lumMod val="65000"/>
                    <a:lumOff val="35000"/>
                  </a:schemeClr>
                </a:solidFill>
                <a:latin typeface="+mn-ea"/>
              </a:rPr>
              <a:t>节点，</a:t>
            </a:r>
            <a:r>
              <a:rPr lang="en-US" altLang="zh-CN" sz="1600" dirty="0">
                <a:solidFill>
                  <a:schemeClr val="tx1">
                    <a:lumMod val="65000"/>
                    <a:lumOff val="35000"/>
                  </a:schemeClr>
                </a:solidFill>
                <a:latin typeface="+mn-ea"/>
              </a:rPr>
              <a:t>4</a:t>
            </a:r>
            <a:r>
              <a:rPr lang="zh-CN" altLang="en-US" sz="1600" dirty="0">
                <a:solidFill>
                  <a:schemeClr val="tx1">
                    <a:lumMod val="65000"/>
                    <a:lumOff val="35000"/>
                  </a:schemeClr>
                </a:solidFill>
                <a:latin typeface="+mn-ea"/>
              </a:rPr>
              <a:t>个</a:t>
            </a:r>
            <a:r>
              <a:rPr lang="en-US" altLang="zh-CN" sz="1600" dirty="0">
                <a:solidFill>
                  <a:schemeClr val="tx1">
                    <a:lumMod val="65000"/>
                    <a:lumOff val="35000"/>
                  </a:schemeClr>
                </a:solidFill>
                <a:latin typeface="+mn-ea"/>
              </a:rPr>
              <a:t>Kafka brokers</a:t>
            </a:r>
            <a:r>
              <a:rPr lang="zh-CN" altLang="en-US" sz="1600" dirty="0">
                <a:solidFill>
                  <a:schemeClr val="tx1">
                    <a:lumMod val="65000"/>
                    <a:lumOff val="35000"/>
                  </a:schemeClr>
                </a:solidFill>
                <a:latin typeface="+mn-ea"/>
              </a:rPr>
              <a:t>和</a:t>
            </a:r>
            <a:r>
              <a:rPr lang="en-US" altLang="zh-CN" sz="1600" dirty="0">
                <a:solidFill>
                  <a:schemeClr val="tx1">
                    <a:lumMod val="65000"/>
                    <a:lumOff val="35000"/>
                  </a:schemeClr>
                </a:solidFill>
                <a:latin typeface="+mn-ea"/>
              </a:rPr>
              <a:t>3</a:t>
            </a:r>
            <a:r>
              <a:rPr lang="zh-CN" altLang="en-US" sz="1600" dirty="0">
                <a:solidFill>
                  <a:schemeClr val="tx1">
                    <a:lumMod val="65000"/>
                    <a:lumOff val="35000"/>
                  </a:schemeClr>
                </a:solidFill>
                <a:latin typeface="+mn-ea"/>
              </a:rPr>
              <a:t>个</a:t>
            </a:r>
            <a:r>
              <a:rPr lang="en-US" altLang="zh-CN" sz="1600" dirty="0">
                <a:solidFill>
                  <a:schemeClr val="tx1">
                    <a:lumMod val="65000"/>
                    <a:lumOff val="35000"/>
                  </a:schemeClr>
                </a:solidFill>
                <a:latin typeface="+mn-ea"/>
              </a:rPr>
              <a:t>Fabric </a:t>
            </a:r>
            <a:r>
              <a:rPr lang="zh-CN" altLang="en-US" sz="1600" dirty="0">
                <a:solidFill>
                  <a:schemeClr val="tx1">
                    <a:lumMod val="65000"/>
                    <a:lumOff val="35000"/>
                  </a:schemeClr>
                </a:solidFill>
                <a:latin typeface="+mn-ea"/>
              </a:rPr>
              <a:t>排序节点在不同的虚拟机上运行单信道排序服务。</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r>
              <a:rPr lang="en-US" altLang="zh-CN" sz="1600" dirty="0">
                <a:solidFill>
                  <a:schemeClr val="tx1">
                    <a:lumMod val="65000"/>
                    <a:lumOff val="35000"/>
                  </a:schemeClr>
                </a:solidFill>
                <a:latin typeface="+mn-ea"/>
              </a:rPr>
              <a:t>5.</a:t>
            </a:r>
            <a:r>
              <a:rPr lang="zh-CN" altLang="en-US" sz="1600" dirty="0">
                <a:solidFill>
                  <a:schemeClr val="tx1">
                    <a:lumMod val="65000"/>
                    <a:lumOff val="35000"/>
                  </a:schemeClr>
                </a:solidFill>
                <a:latin typeface="+mn-ea"/>
              </a:rPr>
              <a:t>一共有五个节点，全部都是</a:t>
            </a:r>
            <a:r>
              <a:rPr lang="en-US" altLang="zh-CN" sz="1600" dirty="0">
                <a:solidFill>
                  <a:schemeClr val="tx1">
                    <a:lumMod val="65000"/>
                    <a:lumOff val="35000"/>
                  </a:schemeClr>
                </a:solidFill>
                <a:latin typeface="+mn-ea"/>
              </a:rPr>
              <a:t>Fabcoin</a:t>
            </a:r>
            <a:r>
              <a:rPr lang="zh-CN" altLang="en-US" sz="1600" dirty="0">
                <a:solidFill>
                  <a:schemeClr val="tx1">
                    <a:lumMod val="65000"/>
                    <a:lumOff val="35000"/>
                  </a:schemeClr>
                </a:solidFill>
                <a:latin typeface="+mn-ea"/>
              </a:rPr>
              <a:t>的背书节点。</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r>
              <a:rPr lang="en-US" altLang="zh-CN" sz="1600" dirty="0">
                <a:solidFill>
                  <a:schemeClr val="tx1">
                    <a:lumMod val="65000"/>
                    <a:lumOff val="35000"/>
                  </a:schemeClr>
                </a:solidFill>
                <a:latin typeface="+mn-ea"/>
              </a:rPr>
              <a:t>6.</a:t>
            </a:r>
            <a:r>
              <a:rPr lang="zh-CN" altLang="en-US" sz="1600" dirty="0">
                <a:solidFill>
                  <a:schemeClr val="tx1">
                    <a:lumMod val="65000"/>
                    <a:lumOff val="35000"/>
                  </a:schemeClr>
                </a:solidFill>
                <a:latin typeface="+mn-ea"/>
              </a:rPr>
              <a:t>签名使用默认的</a:t>
            </a:r>
            <a:r>
              <a:rPr lang="en-US" altLang="zh-CN" sz="1600" dirty="0">
                <a:solidFill>
                  <a:schemeClr val="tx1">
                    <a:lumMod val="65000"/>
                    <a:lumOff val="35000"/>
                  </a:schemeClr>
                </a:solidFill>
                <a:latin typeface="+mn-ea"/>
              </a:rPr>
              <a:t>256</a:t>
            </a:r>
            <a:r>
              <a:rPr lang="zh-CN" altLang="en-US" sz="1600" dirty="0">
                <a:solidFill>
                  <a:schemeClr val="tx1">
                    <a:lumMod val="65000"/>
                    <a:lumOff val="35000"/>
                  </a:schemeClr>
                </a:solidFill>
                <a:latin typeface="+mn-ea"/>
              </a:rPr>
              <a:t>位</a:t>
            </a:r>
            <a:r>
              <a:rPr lang="en-US" altLang="zh-CN" sz="1600" dirty="0">
                <a:solidFill>
                  <a:schemeClr val="tx1">
                    <a:lumMod val="65000"/>
                    <a:lumOff val="35000"/>
                  </a:schemeClr>
                </a:solidFill>
                <a:latin typeface="+mn-ea"/>
              </a:rPr>
              <a:t>ECDSA</a:t>
            </a:r>
            <a:r>
              <a:rPr lang="zh-CN" altLang="en-US" sz="1600" dirty="0">
                <a:solidFill>
                  <a:schemeClr val="tx1">
                    <a:lumMod val="65000"/>
                    <a:lumOff val="35000"/>
                  </a:schemeClr>
                </a:solidFill>
                <a:latin typeface="+mn-ea"/>
              </a:rPr>
              <a:t>策略。</a:t>
            </a:r>
            <a:endParaRPr lang="en-US" altLang="zh-CN" sz="1600" dirty="0">
              <a:solidFill>
                <a:schemeClr val="tx1">
                  <a:lumMod val="65000"/>
                  <a:lumOff val="35000"/>
                </a:schemeClr>
              </a:solidFill>
              <a:latin typeface="+mn-ea"/>
            </a:endParaRPr>
          </a:p>
          <a:p>
            <a:endParaRPr lang="zh-CN" altLang="en-US" sz="1600" dirty="0">
              <a:solidFill>
                <a:schemeClr val="tx1">
                  <a:lumMod val="65000"/>
                  <a:lumOff val="35000"/>
                </a:schemeClr>
              </a:solidFill>
              <a:latin typeface="+mn-ea"/>
            </a:endParaRPr>
          </a:p>
          <a:p>
            <a:endParaRPr lang="zh-CN" altLang="en-US" dirty="0"/>
          </a:p>
        </p:txBody>
      </p:sp>
    </p:spTree>
    <p:extLst>
      <p:ext uri="{BB962C8B-B14F-4D97-AF65-F5344CB8AC3E}">
        <p14:creationId xmlns:p14="http://schemas.microsoft.com/office/powerpoint/2010/main" val="1205805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24C588C-37F9-4D12-90DC-36CD2BC808F2}"/>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36</a:t>
            </a:fld>
            <a:endParaRPr lang="en-US">
              <a:solidFill>
                <a:prstClr val="black">
                  <a:tint val="75000"/>
                </a:prstClr>
              </a:solidFill>
            </a:endParaRPr>
          </a:p>
        </p:txBody>
      </p:sp>
      <p:pic>
        <p:nvPicPr>
          <p:cNvPr id="3" name="图片 2">
            <a:extLst>
              <a:ext uri="{FF2B5EF4-FFF2-40B4-BE49-F238E27FC236}">
                <a16:creationId xmlns:a16="http://schemas.microsoft.com/office/drawing/2014/main" id="{E28B6EDA-D517-4A4B-BA43-88D263EB1610}"/>
              </a:ext>
            </a:extLst>
          </p:cNvPr>
          <p:cNvPicPr>
            <a:picLocks noChangeAspect="1"/>
          </p:cNvPicPr>
          <p:nvPr/>
        </p:nvPicPr>
        <p:blipFill>
          <a:blip r:embed="rId2"/>
          <a:stretch>
            <a:fillRect/>
          </a:stretch>
        </p:blipFill>
        <p:spPr>
          <a:xfrm>
            <a:off x="676297" y="0"/>
            <a:ext cx="7791406" cy="5143500"/>
          </a:xfrm>
          <a:prstGeom prst="rect">
            <a:avLst/>
          </a:prstGeom>
        </p:spPr>
      </p:pic>
    </p:spTree>
    <p:extLst>
      <p:ext uri="{BB962C8B-B14F-4D97-AF65-F5344CB8AC3E}">
        <p14:creationId xmlns:p14="http://schemas.microsoft.com/office/powerpoint/2010/main" val="22802544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77D09DA-978B-43B6-8898-70EC370473EB}"/>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37</a:t>
            </a:fld>
            <a:endParaRPr lang="en-US">
              <a:solidFill>
                <a:prstClr val="black">
                  <a:tint val="75000"/>
                </a:prstClr>
              </a:solidFill>
            </a:endParaRPr>
          </a:p>
        </p:txBody>
      </p:sp>
      <p:sp>
        <p:nvSpPr>
          <p:cNvPr id="3" name="文本框 2">
            <a:extLst>
              <a:ext uri="{FF2B5EF4-FFF2-40B4-BE49-F238E27FC236}">
                <a16:creationId xmlns:a16="http://schemas.microsoft.com/office/drawing/2014/main" id="{3F338436-6235-4448-A405-D88D7D38AEC3}"/>
              </a:ext>
            </a:extLst>
          </p:cNvPr>
          <p:cNvSpPr txBox="1"/>
          <p:nvPr/>
        </p:nvSpPr>
        <p:spPr>
          <a:xfrm>
            <a:off x="1375143" y="1396409"/>
            <a:ext cx="6230679" cy="2862322"/>
          </a:xfrm>
          <a:prstGeom prst="rect">
            <a:avLst/>
          </a:prstGeom>
          <a:noFill/>
        </p:spPr>
        <p:txBody>
          <a:bodyPr wrap="square" rtlCol="0">
            <a:spAutoFit/>
          </a:bodyPr>
          <a:lstStyle/>
          <a:p>
            <a:r>
              <a:rPr lang="zh-CN" altLang="en-US" sz="1800" dirty="0">
                <a:solidFill>
                  <a:schemeClr val="tx1">
                    <a:lumMod val="65000"/>
                    <a:lumOff val="35000"/>
                  </a:schemeClr>
                </a:solidFill>
                <a:latin typeface="+mn-ea"/>
              </a:rPr>
              <a:t>在实验中，我们观察铸币和消费交易区块的大小。</a:t>
            </a:r>
            <a:endParaRPr lang="en-US" altLang="zh-CN" sz="1800" dirty="0">
              <a:solidFill>
                <a:schemeClr val="tx1">
                  <a:lumMod val="65000"/>
                  <a:lumOff val="35000"/>
                </a:schemeClr>
              </a:solidFill>
              <a:latin typeface="+mn-ea"/>
            </a:endParaRPr>
          </a:p>
          <a:p>
            <a:endParaRPr lang="en-US" altLang="zh-CN" sz="1800" dirty="0">
              <a:solidFill>
                <a:schemeClr val="tx1">
                  <a:lumMod val="65000"/>
                  <a:lumOff val="35000"/>
                </a:schemeClr>
              </a:solidFill>
              <a:latin typeface="+mn-ea"/>
            </a:endParaRPr>
          </a:p>
          <a:p>
            <a:r>
              <a:rPr lang="zh-CN" altLang="en-US" sz="1800" dirty="0">
                <a:solidFill>
                  <a:schemeClr val="tx1">
                    <a:lumMod val="65000"/>
                    <a:lumOff val="35000"/>
                  </a:schemeClr>
                </a:solidFill>
                <a:latin typeface="+mn-ea"/>
              </a:rPr>
              <a:t>特别是，当</a:t>
            </a:r>
            <a:r>
              <a:rPr lang="en-US" altLang="zh-CN" sz="1800" dirty="0">
                <a:solidFill>
                  <a:schemeClr val="tx1">
                    <a:lumMod val="65000"/>
                    <a:lumOff val="35000"/>
                  </a:schemeClr>
                </a:solidFill>
                <a:latin typeface="+mn-ea"/>
              </a:rPr>
              <a:t>2MB</a:t>
            </a:r>
            <a:r>
              <a:rPr lang="zh-CN" altLang="en-US" sz="1800" dirty="0">
                <a:solidFill>
                  <a:schemeClr val="tx1">
                    <a:lumMod val="65000"/>
                    <a:lumOff val="35000"/>
                  </a:schemeClr>
                </a:solidFill>
                <a:latin typeface="+mn-ea"/>
              </a:rPr>
              <a:t>区块包含了</a:t>
            </a:r>
            <a:r>
              <a:rPr lang="en-US" altLang="zh-CN" sz="1800" dirty="0">
                <a:solidFill>
                  <a:schemeClr val="tx1">
                    <a:lumMod val="65000"/>
                    <a:lumOff val="35000"/>
                  </a:schemeClr>
                </a:solidFill>
                <a:latin typeface="+mn-ea"/>
              </a:rPr>
              <a:t>473</a:t>
            </a:r>
            <a:r>
              <a:rPr lang="zh-CN" altLang="en-US" sz="1800" dirty="0">
                <a:solidFill>
                  <a:schemeClr val="tx1">
                    <a:lumMod val="65000"/>
                    <a:lumOff val="35000"/>
                  </a:schemeClr>
                </a:solidFill>
                <a:latin typeface="+mn-ea"/>
              </a:rPr>
              <a:t>个铸币交易和</a:t>
            </a:r>
            <a:r>
              <a:rPr lang="en-US" altLang="zh-CN" sz="1800" dirty="0">
                <a:solidFill>
                  <a:schemeClr val="tx1">
                    <a:lumMod val="65000"/>
                    <a:lumOff val="35000"/>
                  </a:schemeClr>
                </a:solidFill>
                <a:latin typeface="+mn-ea"/>
              </a:rPr>
              <a:t>670</a:t>
            </a:r>
            <a:r>
              <a:rPr lang="zh-CN" altLang="en-US" sz="1800" dirty="0">
                <a:solidFill>
                  <a:schemeClr val="tx1">
                    <a:lumMod val="65000"/>
                    <a:lumOff val="35000"/>
                  </a:schemeClr>
                </a:solidFill>
                <a:latin typeface="+mn-ea"/>
              </a:rPr>
              <a:t>个消费交易时，消费交易平均大小是</a:t>
            </a:r>
            <a:r>
              <a:rPr lang="en-US" altLang="zh-CN" sz="1800" dirty="0">
                <a:solidFill>
                  <a:schemeClr val="tx1">
                    <a:lumMod val="65000"/>
                    <a:lumOff val="35000"/>
                  </a:schemeClr>
                </a:solidFill>
                <a:latin typeface="+mn-ea"/>
              </a:rPr>
              <a:t>3.06kB</a:t>
            </a:r>
            <a:r>
              <a:rPr lang="zh-CN" altLang="en-US" sz="1800" dirty="0">
                <a:solidFill>
                  <a:schemeClr val="tx1">
                    <a:lumMod val="65000"/>
                    <a:lumOff val="35000"/>
                  </a:schemeClr>
                </a:solidFill>
                <a:latin typeface="+mn-ea"/>
              </a:rPr>
              <a:t>，铸币交易平均大小是</a:t>
            </a:r>
            <a:r>
              <a:rPr lang="en-US" altLang="zh-CN" sz="1800" dirty="0">
                <a:solidFill>
                  <a:schemeClr val="tx1">
                    <a:lumMod val="65000"/>
                    <a:lumOff val="35000"/>
                  </a:schemeClr>
                </a:solidFill>
                <a:latin typeface="+mn-ea"/>
              </a:rPr>
              <a:t>4.33kB</a:t>
            </a:r>
            <a:r>
              <a:rPr lang="zh-CN" altLang="en-US" sz="1800" dirty="0">
                <a:solidFill>
                  <a:schemeClr val="tx1">
                    <a:lumMod val="65000"/>
                    <a:lumOff val="35000"/>
                  </a:schemeClr>
                </a:solidFill>
                <a:latin typeface="+mn-ea"/>
              </a:rPr>
              <a:t>。</a:t>
            </a:r>
            <a:endParaRPr lang="en-US" altLang="zh-CN" sz="1800" dirty="0">
              <a:solidFill>
                <a:schemeClr val="tx1">
                  <a:lumMod val="65000"/>
                  <a:lumOff val="35000"/>
                </a:schemeClr>
              </a:solidFill>
              <a:latin typeface="+mn-ea"/>
            </a:endParaRPr>
          </a:p>
          <a:p>
            <a:endParaRPr lang="en-US" altLang="zh-CN" sz="1800" dirty="0">
              <a:solidFill>
                <a:schemeClr val="tx1">
                  <a:lumMod val="65000"/>
                  <a:lumOff val="35000"/>
                </a:schemeClr>
              </a:solidFill>
              <a:latin typeface="+mn-ea"/>
            </a:endParaRPr>
          </a:p>
          <a:p>
            <a:r>
              <a:rPr lang="zh-CN" altLang="en-US" sz="1800" dirty="0">
                <a:solidFill>
                  <a:schemeClr val="tx1">
                    <a:lumMod val="65000"/>
                    <a:lumOff val="35000"/>
                  </a:schemeClr>
                </a:solidFill>
                <a:latin typeface="+mn-ea"/>
              </a:rPr>
              <a:t>通常来说，</a:t>
            </a:r>
            <a:r>
              <a:rPr lang="en-US" altLang="zh-CN" sz="1800" dirty="0">
                <a:solidFill>
                  <a:schemeClr val="tx1">
                    <a:lumMod val="65000"/>
                    <a:lumOff val="35000"/>
                  </a:schemeClr>
                </a:solidFill>
                <a:latin typeface="+mn-ea"/>
              </a:rPr>
              <a:t>Fabric</a:t>
            </a:r>
            <a:r>
              <a:rPr lang="zh-CN" altLang="en-US" sz="1800" dirty="0">
                <a:solidFill>
                  <a:schemeClr val="tx1">
                    <a:lumMod val="65000"/>
                    <a:lumOff val="35000"/>
                  </a:schemeClr>
                </a:solidFill>
                <a:latin typeface="+mn-ea"/>
              </a:rPr>
              <a:t>的交易比较大因为它们携带了证书信息。另外，</a:t>
            </a:r>
            <a:r>
              <a:rPr lang="en-US" altLang="zh-CN" sz="1800" dirty="0">
                <a:solidFill>
                  <a:schemeClr val="tx1">
                    <a:lumMod val="65000"/>
                    <a:lumOff val="35000"/>
                  </a:schemeClr>
                </a:solidFill>
                <a:latin typeface="+mn-ea"/>
              </a:rPr>
              <a:t>Fabcoin</a:t>
            </a:r>
            <a:r>
              <a:rPr lang="zh-CN" altLang="en-US" sz="1800" dirty="0">
                <a:solidFill>
                  <a:schemeClr val="tx1">
                    <a:lumMod val="65000"/>
                    <a:lumOff val="35000"/>
                  </a:schemeClr>
                </a:solidFill>
                <a:latin typeface="+mn-ea"/>
              </a:rPr>
              <a:t>的铸币交易比消费交易大是因为他们携带了</a:t>
            </a:r>
            <a:r>
              <a:rPr lang="en-US" altLang="zh-CN" sz="1800" dirty="0">
                <a:solidFill>
                  <a:schemeClr val="tx1">
                    <a:lumMod val="65000"/>
                    <a:lumOff val="35000"/>
                  </a:schemeClr>
                </a:solidFill>
                <a:latin typeface="+mn-ea"/>
              </a:rPr>
              <a:t>CB</a:t>
            </a:r>
            <a:r>
              <a:rPr lang="zh-CN" altLang="en-US" sz="1800" dirty="0">
                <a:solidFill>
                  <a:schemeClr val="tx1">
                    <a:lumMod val="65000"/>
                    <a:lumOff val="35000"/>
                  </a:schemeClr>
                </a:solidFill>
                <a:latin typeface="+mn-ea"/>
              </a:rPr>
              <a:t>证书。这都是将来</a:t>
            </a:r>
            <a:r>
              <a:rPr lang="en-US" altLang="zh-CN" sz="1800" dirty="0">
                <a:solidFill>
                  <a:schemeClr val="tx1">
                    <a:lumMod val="65000"/>
                    <a:lumOff val="35000"/>
                  </a:schemeClr>
                </a:solidFill>
                <a:latin typeface="+mn-ea"/>
              </a:rPr>
              <a:t>Fabric</a:t>
            </a:r>
            <a:r>
              <a:rPr lang="zh-CN" altLang="en-US" sz="1800" dirty="0">
                <a:solidFill>
                  <a:schemeClr val="tx1">
                    <a:lumMod val="65000"/>
                    <a:lumOff val="35000"/>
                  </a:schemeClr>
                </a:solidFill>
                <a:latin typeface="+mn-ea"/>
              </a:rPr>
              <a:t>和</a:t>
            </a:r>
            <a:r>
              <a:rPr lang="en-US" altLang="zh-CN" sz="1800" dirty="0">
                <a:solidFill>
                  <a:schemeClr val="tx1">
                    <a:lumMod val="65000"/>
                    <a:lumOff val="35000"/>
                  </a:schemeClr>
                </a:solidFill>
                <a:latin typeface="+mn-ea"/>
              </a:rPr>
              <a:t>Fabcoin</a:t>
            </a:r>
            <a:r>
              <a:rPr lang="zh-CN" altLang="en-US" sz="1800" dirty="0">
                <a:solidFill>
                  <a:schemeClr val="tx1">
                    <a:lumMod val="65000"/>
                    <a:lumOff val="35000"/>
                  </a:schemeClr>
                </a:solidFill>
                <a:latin typeface="+mn-ea"/>
              </a:rPr>
              <a:t>可以改良的地方。</a:t>
            </a:r>
          </a:p>
          <a:p>
            <a:endParaRPr lang="zh-CN" altLang="en-US" sz="1800" dirty="0">
              <a:solidFill>
                <a:schemeClr val="tx1">
                  <a:lumMod val="65000"/>
                  <a:lumOff val="35000"/>
                </a:schemeClr>
              </a:solidFill>
              <a:latin typeface="+mn-ea"/>
            </a:endParaRPr>
          </a:p>
        </p:txBody>
      </p:sp>
    </p:spTree>
    <p:extLst>
      <p:ext uri="{BB962C8B-B14F-4D97-AF65-F5344CB8AC3E}">
        <p14:creationId xmlns:p14="http://schemas.microsoft.com/office/powerpoint/2010/main" val="503895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4ECFF39-07F4-4E7F-985D-02A4D8D6D65D}"/>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38</a:t>
            </a:fld>
            <a:endParaRPr lang="en-US">
              <a:solidFill>
                <a:prstClr val="black">
                  <a:tint val="75000"/>
                </a:prstClr>
              </a:solidFill>
            </a:endParaRPr>
          </a:p>
        </p:txBody>
      </p:sp>
      <p:sp>
        <p:nvSpPr>
          <p:cNvPr id="3" name="文本框 2">
            <a:extLst>
              <a:ext uri="{FF2B5EF4-FFF2-40B4-BE49-F238E27FC236}">
                <a16:creationId xmlns:a16="http://schemas.microsoft.com/office/drawing/2014/main" id="{2E340E43-08CC-49C8-BDCB-9AA83CDCF911}"/>
              </a:ext>
            </a:extLst>
          </p:cNvPr>
          <p:cNvSpPr txBox="1"/>
          <p:nvPr/>
        </p:nvSpPr>
        <p:spPr>
          <a:xfrm>
            <a:off x="2934586" y="255182"/>
            <a:ext cx="5642344" cy="461665"/>
          </a:xfrm>
          <a:prstGeom prst="rect">
            <a:avLst/>
          </a:prstGeom>
          <a:noFill/>
        </p:spPr>
        <p:txBody>
          <a:bodyPr wrap="square" rtlCol="0">
            <a:spAutoFit/>
          </a:bodyPr>
          <a:lstStyle/>
          <a:p>
            <a:r>
              <a:rPr lang="en-US" altLang="zh-CN" sz="2400" dirty="0">
                <a:solidFill>
                  <a:schemeClr val="tx1">
                    <a:lumMod val="65000"/>
                    <a:lumOff val="35000"/>
                  </a:schemeClr>
                </a:solidFill>
              </a:rPr>
              <a:t>CPU</a:t>
            </a:r>
            <a:r>
              <a:rPr lang="zh-CN" altLang="en-US" sz="2400" dirty="0">
                <a:solidFill>
                  <a:schemeClr val="tx1">
                    <a:lumMod val="65000"/>
                    <a:lumOff val="35000"/>
                  </a:schemeClr>
                </a:solidFill>
              </a:rPr>
              <a:t>对性能的影响</a:t>
            </a:r>
          </a:p>
        </p:txBody>
      </p:sp>
      <p:sp>
        <p:nvSpPr>
          <p:cNvPr id="4" name="文本框 3">
            <a:extLst>
              <a:ext uri="{FF2B5EF4-FFF2-40B4-BE49-F238E27FC236}">
                <a16:creationId xmlns:a16="http://schemas.microsoft.com/office/drawing/2014/main" id="{79B1B83A-70EB-4C30-9F34-F0063BBD97FD}"/>
              </a:ext>
            </a:extLst>
          </p:cNvPr>
          <p:cNvSpPr txBox="1"/>
          <p:nvPr/>
        </p:nvSpPr>
        <p:spPr>
          <a:xfrm>
            <a:off x="1077433" y="1552353"/>
            <a:ext cx="6414976" cy="2893100"/>
          </a:xfrm>
          <a:prstGeom prst="rect">
            <a:avLst/>
          </a:prstGeom>
          <a:noFill/>
        </p:spPr>
        <p:txBody>
          <a:bodyPr wrap="square" rtlCol="0">
            <a:spAutoFit/>
          </a:bodyPr>
          <a:lstStyle/>
          <a:p>
            <a:r>
              <a:rPr lang="en-US" altLang="zh-CN" dirty="0">
                <a:solidFill>
                  <a:schemeClr val="tx1">
                    <a:lumMod val="65000"/>
                    <a:lumOff val="35000"/>
                  </a:schemeClr>
                </a:solidFill>
                <a:latin typeface="+mn-ea"/>
              </a:rPr>
              <a:t>Fabric</a:t>
            </a:r>
            <a:r>
              <a:rPr lang="zh-CN" altLang="en-US" dirty="0">
                <a:solidFill>
                  <a:schemeClr val="tx1">
                    <a:lumMod val="65000"/>
                    <a:lumOff val="35000"/>
                  </a:schemeClr>
                </a:solidFill>
                <a:latin typeface="+mn-ea"/>
              </a:rPr>
              <a:t>节点会运行许多集中在</a:t>
            </a:r>
            <a:r>
              <a:rPr lang="en-US" altLang="zh-CN" dirty="0">
                <a:solidFill>
                  <a:schemeClr val="tx1">
                    <a:lumMod val="65000"/>
                    <a:lumOff val="35000"/>
                  </a:schemeClr>
                </a:solidFill>
                <a:latin typeface="+mn-ea"/>
              </a:rPr>
              <a:t>CPU</a:t>
            </a:r>
            <a:r>
              <a:rPr lang="zh-CN" altLang="en-US" dirty="0">
                <a:solidFill>
                  <a:schemeClr val="tx1">
                    <a:lumMod val="65000"/>
                    <a:lumOff val="35000"/>
                  </a:schemeClr>
                </a:solidFill>
                <a:latin typeface="+mn-ea"/>
              </a:rPr>
              <a:t>上进行的加密操作。</a:t>
            </a:r>
            <a:endParaRPr lang="en-US" altLang="zh-CN" dirty="0">
              <a:solidFill>
                <a:schemeClr val="tx1">
                  <a:lumMod val="65000"/>
                  <a:lumOff val="35000"/>
                </a:schemeClr>
              </a:solidFill>
              <a:latin typeface="+mn-ea"/>
            </a:endParaRPr>
          </a:p>
          <a:p>
            <a:endParaRPr lang="en-US" altLang="zh-CN" dirty="0">
              <a:solidFill>
                <a:schemeClr val="tx1">
                  <a:lumMod val="65000"/>
                  <a:lumOff val="35000"/>
                </a:schemeClr>
              </a:solidFill>
              <a:latin typeface="+mn-ea"/>
            </a:endParaRPr>
          </a:p>
          <a:p>
            <a:r>
              <a:rPr lang="zh-CN" altLang="en-US" dirty="0">
                <a:solidFill>
                  <a:schemeClr val="tx1">
                    <a:lumMod val="65000"/>
                    <a:lumOff val="35000"/>
                  </a:schemeClr>
                </a:solidFill>
                <a:latin typeface="+mn-ea"/>
              </a:rPr>
              <a:t>为了测试</a:t>
            </a:r>
            <a:r>
              <a:rPr lang="en-US" altLang="zh-CN" dirty="0">
                <a:solidFill>
                  <a:schemeClr val="tx1">
                    <a:lumMod val="65000"/>
                    <a:lumOff val="35000"/>
                  </a:schemeClr>
                </a:solidFill>
                <a:latin typeface="+mn-ea"/>
              </a:rPr>
              <a:t>CPU</a:t>
            </a:r>
            <a:r>
              <a:rPr lang="zh-CN" altLang="en-US" dirty="0">
                <a:solidFill>
                  <a:schemeClr val="tx1">
                    <a:lumMod val="65000"/>
                    <a:lumOff val="35000"/>
                  </a:schemeClr>
                </a:solidFill>
                <a:latin typeface="+mn-ea"/>
              </a:rPr>
              <a:t>对于吞吐量的影响，我们执行了一系列分别在</a:t>
            </a:r>
            <a:r>
              <a:rPr lang="en-US" altLang="zh-CN" dirty="0">
                <a:solidFill>
                  <a:schemeClr val="tx1">
                    <a:lumMod val="65000"/>
                    <a:lumOff val="35000"/>
                  </a:schemeClr>
                </a:solidFill>
                <a:latin typeface="+mn-ea"/>
              </a:rPr>
              <a:t>4,8,16,32 vCPU</a:t>
            </a:r>
            <a:r>
              <a:rPr lang="zh-CN" altLang="en-US" dirty="0">
                <a:solidFill>
                  <a:schemeClr val="tx1">
                    <a:lumMod val="65000"/>
                    <a:lumOff val="35000"/>
                  </a:schemeClr>
                </a:solidFill>
                <a:latin typeface="+mn-ea"/>
              </a:rPr>
              <a:t>的虚拟机上运行</a:t>
            </a:r>
            <a:r>
              <a:rPr lang="en-US" altLang="zh-CN" dirty="0">
                <a:solidFill>
                  <a:schemeClr val="tx1">
                    <a:lumMod val="65000"/>
                    <a:lumOff val="35000"/>
                  </a:schemeClr>
                </a:solidFill>
                <a:latin typeface="+mn-ea"/>
              </a:rPr>
              <a:t>4</a:t>
            </a:r>
            <a:r>
              <a:rPr lang="zh-CN" altLang="en-US" dirty="0">
                <a:solidFill>
                  <a:schemeClr val="tx1">
                    <a:lumMod val="65000"/>
                    <a:lumOff val="35000"/>
                  </a:schemeClr>
                </a:solidFill>
                <a:latin typeface="+mn-ea"/>
              </a:rPr>
              <a:t>节点的情况，同时为了更好的确认瓶颈，还会展示区块验证延迟。</a:t>
            </a:r>
            <a:endParaRPr lang="en-US" altLang="zh-CN" dirty="0">
              <a:solidFill>
                <a:schemeClr val="tx1">
                  <a:lumMod val="65000"/>
                  <a:lumOff val="35000"/>
                </a:schemeClr>
              </a:solidFill>
              <a:latin typeface="+mn-ea"/>
            </a:endParaRPr>
          </a:p>
          <a:p>
            <a:endParaRPr lang="en-US" altLang="zh-CN" dirty="0">
              <a:solidFill>
                <a:schemeClr val="tx1">
                  <a:lumMod val="65000"/>
                  <a:lumOff val="35000"/>
                </a:schemeClr>
              </a:solidFill>
              <a:latin typeface="+mn-ea"/>
            </a:endParaRPr>
          </a:p>
          <a:p>
            <a:r>
              <a:rPr lang="zh-CN" altLang="en-US" dirty="0">
                <a:solidFill>
                  <a:schemeClr val="tx1">
                    <a:lumMod val="65000"/>
                    <a:lumOff val="35000"/>
                  </a:schemeClr>
                </a:solidFill>
                <a:latin typeface="+mn-ea"/>
              </a:rPr>
              <a:t>我们的实验专注于验证阶段，因为</a:t>
            </a:r>
            <a:r>
              <a:rPr lang="en-US" altLang="zh-CN" dirty="0">
                <a:solidFill>
                  <a:schemeClr val="tx1">
                    <a:lumMod val="65000"/>
                    <a:lumOff val="35000"/>
                  </a:schemeClr>
                </a:solidFill>
                <a:latin typeface="+mn-ea"/>
              </a:rPr>
              <a:t>Kafka</a:t>
            </a:r>
            <a:r>
              <a:rPr lang="zh-CN" altLang="en-US" dirty="0">
                <a:solidFill>
                  <a:schemeClr val="tx1">
                    <a:lumMod val="65000"/>
                    <a:lumOff val="35000"/>
                  </a:schemeClr>
                </a:solidFill>
                <a:latin typeface="+mn-ea"/>
              </a:rPr>
              <a:t>排序服务在我们的实验中从来没有遇到瓶颈。</a:t>
            </a:r>
            <a:endParaRPr lang="en-US" altLang="zh-CN" dirty="0">
              <a:solidFill>
                <a:schemeClr val="tx1">
                  <a:lumMod val="65000"/>
                  <a:lumOff val="35000"/>
                </a:schemeClr>
              </a:solidFill>
              <a:latin typeface="+mn-ea"/>
            </a:endParaRPr>
          </a:p>
          <a:p>
            <a:endParaRPr lang="en-US" altLang="zh-CN" dirty="0">
              <a:solidFill>
                <a:schemeClr val="tx1">
                  <a:lumMod val="65000"/>
                  <a:lumOff val="35000"/>
                </a:schemeClr>
              </a:solidFill>
              <a:latin typeface="+mn-ea"/>
            </a:endParaRPr>
          </a:p>
          <a:p>
            <a:r>
              <a:rPr lang="zh-CN" altLang="en-US" dirty="0">
                <a:solidFill>
                  <a:schemeClr val="tx1">
                    <a:lumMod val="65000"/>
                    <a:lumOff val="35000"/>
                  </a:schemeClr>
                </a:solidFill>
                <a:latin typeface="+mn-ea"/>
              </a:rPr>
              <a:t>验证阶段中，特别是</a:t>
            </a:r>
            <a:r>
              <a:rPr lang="en-US" altLang="zh-CN" dirty="0">
                <a:solidFill>
                  <a:schemeClr val="tx1">
                    <a:lumMod val="65000"/>
                    <a:lumOff val="35000"/>
                  </a:schemeClr>
                </a:solidFill>
                <a:latin typeface="+mn-ea"/>
              </a:rPr>
              <a:t>Fabcoin</a:t>
            </a:r>
            <a:r>
              <a:rPr lang="zh-CN" altLang="en-US" dirty="0">
                <a:solidFill>
                  <a:schemeClr val="tx1">
                    <a:lumMod val="65000"/>
                    <a:lumOff val="35000"/>
                  </a:schemeClr>
                </a:solidFill>
                <a:latin typeface="+mn-ea"/>
              </a:rPr>
              <a:t>的</a:t>
            </a:r>
            <a:r>
              <a:rPr lang="en-US" altLang="zh-CN" dirty="0">
                <a:solidFill>
                  <a:schemeClr val="tx1">
                    <a:lumMod val="65000"/>
                    <a:lumOff val="35000"/>
                  </a:schemeClr>
                </a:solidFill>
                <a:latin typeface="+mn-ea"/>
              </a:rPr>
              <a:t>VSCC</a:t>
            </a:r>
            <a:r>
              <a:rPr lang="zh-CN" altLang="en-US" dirty="0">
                <a:solidFill>
                  <a:schemeClr val="tx1">
                    <a:lumMod val="65000"/>
                    <a:lumOff val="35000"/>
                  </a:schemeClr>
                </a:solidFill>
                <a:latin typeface="+mn-ea"/>
              </a:rPr>
              <a:t>验证，由于许多数字签名验证在这个阶段执行的，因此是集中化计算的。</a:t>
            </a:r>
          </a:p>
          <a:p>
            <a:br>
              <a:rPr lang="zh-CN" altLang="en-US" dirty="0">
                <a:solidFill>
                  <a:schemeClr val="tx1">
                    <a:lumMod val="65000"/>
                    <a:lumOff val="35000"/>
                  </a:schemeClr>
                </a:solidFill>
                <a:latin typeface="+mn-ea"/>
              </a:rPr>
            </a:br>
            <a:endParaRPr lang="zh-CN" altLang="en-US" dirty="0">
              <a:solidFill>
                <a:schemeClr val="tx1">
                  <a:lumMod val="65000"/>
                  <a:lumOff val="35000"/>
                </a:schemeClr>
              </a:solidFill>
              <a:latin typeface="+mn-ea"/>
            </a:endParaRPr>
          </a:p>
          <a:p>
            <a:endParaRPr lang="zh-CN" altLang="en-US" dirty="0">
              <a:solidFill>
                <a:schemeClr val="tx1">
                  <a:lumMod val="65000"/>
                  <a:lumOff val="35000"/>
                </a:schemeClr>
              </a:solidFill>
              <a:latin typeface="+mn-ea"/>
            </a:endParaRPr>
          </a:p>
        </p:txBody>
      </p:sp>
    </p:spTree>
    <p:extLst>
      <p:ext uri="{BB962C8B-B14F-4D97-AF65-F5344CB8AC3E}">
        <p14:creationId xmlns:p14="http://schemas.microsoft.com/office/powerpoint/2010/main" val="1065135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1CE10A72-DCA6-4B13-970C-208EFD64A8D9}"/>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39</a:t>
            </a:fld>
            <a:endParaRPr lang="en-US">
              <a:solidFill>
                <a:prstClr val="black">
                  <a:tint val="75000"/>
                </a:prstClr>
              </a:solidFill>
            </a:endParaRPr>
          </a:p>
        </p:txBody>
      </p:sp>
      <p:pic>
        <p:nvPicPr>
          <p:cNvPr id="3" name="图片 2">
            <a:extLst>
              <a:ext uri="{FF2B5EF4-FFF2-40B4-BE49-F238E27FC236}">
                <a16:creationId xmlns:a16="http://schemas.microsoft.com/office/drawing/2014/main" id="{F7AD171C-12CA-4917-8934-6DF93CBD92AD}"/>
              </a:ext>
            </a:extLst>
          </p:cNvPr>
          <p:cNvPicPr>
            <a:picLocks noChangeAspect="1"/>
          </p:cNvPicPr>
          <p:nvPr/>
        </p:nvPicPr>
        <p:blipFill>
          <a:blip r:embed="rId2"/>
          <a:stretch>
            <a:fillRect/>
          </a:stretch>
        </p:blipFill>
        <p:spPr>
          <a:xfrm>
            <a:off x="430994" y="0"/>
            <a:ext cx="8282011" cy="5143500"/>
          </a:xfrm>
          <a:prstGeom prst="rect">
            <a:avLst/>
          </a:prstGeom>
        </p:spPr>
      </p:pic>
    </p:spTree>
    <p:extLst>
      <p:ext uri="{BB962C8B-B14F-4D97-AF65-F5344CB8AC3E}">
        <p14:creationId xmlns:p14="http://schemas.microsoft.com/office/powerpoint/2010/main" val="3689561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a:extLst>
              <a:ext uri="{FF2B5EF4-FFF2-40B4-BE49-F238E27FC236}">
                <a16:creationId xmlns:a16="http://schemas.microsoft.com/office/drawing/2014/main" id="{E2C9A03F-6306-45AF-A86B-90BEC7137FD2}"/>
              </a:ext>
            </a:extLst>
          </p:cNvPr>
          <p:cNvGrpSpPr/>
          <p:nvPr/>
        </p:nvGrpSpPr>
        <p:grpSpPr>
          <a:xfrm>
            <a:off x="790938" y="4417398"/>
            <a:ext cx="2551321" cy="525222"/>
            <a:chOff x="828467" y="1326148"/>
            <a:chExt cx="2551321" cy="525222"/>
          </a:xfrm>
        </p:grpSpPr>
        <p:sp>
          <p:nvSpPr>
            <p:cNvPr id="47" name="圆角矩形 179">
              <a:extLst>
                <a:ext uri="{FF2B5EF4-FFF2-40B4-BE49-F238E27FC236}">
                  <a16:creationId xmlns:a16="http://schemas.microsoft.com/office/drawing/2014/main" id="{4D73510C-60A4-4D42-91B9-B7DDCC39C044}"/>
                </a:ext>
              </a:extLst>
            </p:cNvPr>
            <p:cNvSpPr/>
            <p:nvPr/>
          </p:nvSpPr>
          <p:spPr>
            <a:xfrm>
              <a:off x="828467" y="1326148"/>
              <a:ext cx="2551321" cy="525222"/>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8" name="圆角矩形 180">
              <a:extLst>
                <a:ext uri="{FF2B5EF4-FFF2-40B4-BE49-F238E27FC236}">
                  <a16:creationId xmlns:a16="http://schemas.microsoft.com/office/drawing/2014/main" id="{168D13C4-3071-425D-A6A4-52E16C2AC91C}"/>
                </a:ext>
              </a:extLst>
            </p:cNvPr>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mn-ea"/>
              </a:endParaRPr>
            </a:p>
          </p:txBody>
        </p:sp>
      </p:grpSp>
      <p:grpSp>
        <p:nvGrpSpPr>
          <p:cNvPr id="176" name="组合 175"/>
          <p:cNvGrpSpPr/>
          <p:nvPr/>
        </p:nvGrpSpPr>
        <p:grpSpPr>
          <a:xfrm>
            <a:off x="801666" y="927203"/>
            <a:ext cx="2551321" cy="525222"/>
            <a:chOff x="828467" y="1326148"/>
            <a:chExt cx="2551321" cy="525222"/>
          </a:xfrm>
        </p:grpSpPr>
        <p:sp>
          <p:nvSpPr>
            <p:cNvPr id="177" name="圆角矩形 176"/>
            <p:cNvSpPr/>
            <p:nvPr/>
          </p:nvSpPr>
          <p:spPr>
            <a:xfrm>
              <a:off x="828467" y="1326148"/>
              <a:ext cx="2551321" cy="525222"/>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mn-ea"/>
              </a:endParaRPr>
            </a:p>
          </p:txBody>
        </p:sp>
        <p:sp>
          <p:nvSpPr>
            <p:cNvPr id="178" name="圆角矩形 177"/>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179" name="组合 178"/>
          <p:cNvGrpSpPr/>
          <p:nvPr/>
        </p:nvGrpSpPr>
        <p:grpSpPr>
          <a:xfrm>
            <a:off x="790940" y="1784325"/>
            <a:ext cx="2551321" cy="525222"/>
            <a:chOff x="828467" y="1326148"/>
            <a:chExt cx="2551321" cy="525222"/>
          </a:xfrm>
        </p:grpSpPr>
        <p:sp>
          <p:nvSpPr>
            <p:cNvPr id="180" name="圆角矩形 179"/>
            <p:cNvSpPr/>
            <p:nvPr/>
          </p:nvSpPr>
          <p:spPr>
            <a:xfrm>
              <a:off x="828467" y="1326148"/>
              <a:ext cx="2551321" cy="525222"/>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81" name="圆角矩形 180"/>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mn-ea"/>
              </a:endParaRPr>
            </a:p>
          </p:txBody>
        </p:sp>
      </p:grpSp>
      <p:grpSp>
        <p:nvGrpSpPr>
          <p:cNvPr id="182" name="组合 181"/>
          <p:cNvGrpSpPr/>
          <p:nvPr/>
        </p:nvGrpSpPr>
        <p:grpSpPr>
          <a:xfrm>
            <a:off x="790939" y="2691674"/>
            <a:ext cx="2551321" cy="525222"/>
            <a:chOff x="828467" y="1326148"/>
            <a:chExt cx="2551321" cy="525222"/>
          </a:xfrm>
        </p:grpSpPr>
        <p:sp>
          <p:nvSpPr>
            <p:cNvPr id="183" name="圆角矩形 182"/>
            <p:cNvSpPr/>
            <p:nvPr/>
          </p:nvSpPr>
          <p:spPr>
            <a:xfrm>
              <a:off x="828467" y="1326148"/>
              <a:ext cx="2551321" cy="525222"/>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84" name="圆角矩形 183"/>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185" name="组合 184"/>
          <p:cNvGrpSpPr/>
          <p:nvPr/>
        </p:nvGrpSpPr>
        <p:grpSpPr>
          <a:xfrm>
            <a:off x="5732756" y="942183"/>
            <a:ext cx="2551321" cy="525222"/>
            <a:chOff x="828467" y="1326148"/>
            <a:chExt cx="2551321" cy="525222"/>
          </a:xfrm>
        </p:grpSpPr>
        <p:sp>
          <p:nvSpPr>
            <p:cNvPr id="186" name="圆角矩形 185"/>
            <p:cNvSpPr/>
            <p:nvPr/>
          </p:nvSpPr>
          <p:spPr>
            <a:xfrm>
              <a:off x="828467" y="1326148"/>
              <a:ext cx="2551321" cy="525222"/>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87" name="圆角矩形 186"/>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188" name="组合 187"/>
          <p:cNvGrpSpPr/>
          <p:nvPr/>
        </p:nvGrpSpPr>
        <p:grpSpPr>
          <a:xfrm>
            <a:off x="5751450" y="1720618"/>
            <a:ext cx="2551321" cy="525222"/>
            <a:chOff x="828467" y="1326148"/>
            <a:chExt cx="2551321" cy="525222"/>
          </a:xfrm>
        </p:grpSpPr>
        <p:sp>
          <p:nvSpPr>
            <p:cNvPr id="189" name="圆角矩形 188"/>
            <p:cNvSpPr/>
            <p:nvPr/>
          </p:nvSpPr>
          <p:spPr>
            <a:xfrm>
              <a:off x="828467" y="1326148"/>
              <a:ext cx="2551321" cy="525222"/>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90" name="圆角矩形 189"/>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191" name="组合 190"/>
          <p:cNvGrpSpPr/>
          <p:nvPr/>
        </p:nvGrpSpPr>
        <p:grpSpPr>
          <a:xfrm>
            <a:off x="5751449" y="2679257"/>
            <a:ext cx="2551321" cy="525222"/>
            <a:chOff x="828467" y="1326148"/>
            <a:chExt cx="2551321" cy="525222"/>
          </a:xfrm>
        </p:grpSpPr>
        <p:sp>
          <p:nvSpPr>
            <p:cNvPr id="192" name="圆角矩形 191"/>
            <p:cNvSpPr/>
            <p:nvPr/>
          </p:nvSpPr>
          <p:spPr>
            <a:xfrm>
              <a:off x="828467" y="1326148"/>
              <a:ext cx="2551321" cy="525222"/>
            </a:xfrm>
            <a:prstGeom prst="roundRect">
              <a:avLst>
                <a:gd name="adj" fmla="val 0"/>
              </a:avLst>
            </a:prstGeom>
            <a:solidFill>
              <a:schemeClr val="accent4"/>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193" name="圆角矩形 192"/>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grpSp>
        <p:nvGrpSpPr>
          <p:cNvPr id="82" name="组合 81"/>
          <p:cNvGrpSpPr/>
          <p:nvPr/>
        </p:nvGrpSpPr>
        <p:grpSpPr>
          <a:xfrm>
            <a:off x="3576379" y="1610225"/>
            <a:ext cx="2018784" cy="2018784"/>
            <a:chOff x="2193191" y="1899415"/>
            <a:chExt cx="2421376" cy="2421376"/>
          </a:xfrm>
          <a:effectLst/>
        </p:grpSpPr>
        <p:sp>
          <p:nvSpPr>
            <p:cNvPr id="83" name="椭圆 82"/>
            <p:cNvSpPr/>
            <p:nvPr/>
          </p:nvSpPr>
          <p:spPr>
            <a:xfrm>
              <a:off x="2193191" y="1899415"/>
              <a:ext cx="2421376" cy="2421376"/>
            </a:xfrm>
            <a:prstGeom prst="ellipse">
              <a:avLst/>
            </a:prstGeom>
            <a:solidFill>
              <a:srgbClr val="0070C0"/>
            </a:solidFill>
            <a:ln w="31750">
              <a:gradFill flip="none" rotWithShape="1">
                <a:gsLst>
                  <a:gs pos="0">
                    <a:schemeClr val="bg1">
                      <a:lumMod val="6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sp>
          <p:nvSpPr>
            <p:cNvPr id="84" name="八边形 83"/>
            <p:cNvSpPr/>
            <p:nvPr/>
          </p:nvSpPr>
          <p:spPr>
            <a:xfrm>
              <a:off x="2345502" y="2051726"/>
              <a:ext cx="2116756" cy="2116756"/>
            </a:xfrm>
            <a:prstGeom prst="octagon">
              <a:avLst/>
            </a:prstGeom>
            <a:solidFill>
              <a:schemeClr val="bg1">
                <a:lumMod val="95000"/>
              </a:schemeClr>
            </a:solidFill>
            <a:ln w="50800">
              <a:noFill/>
            </a:ln>
            <a:effectLst>
              <a:outerShdw blurRad="165100" dist="88900" dir="2700000" algn="tl" rotWithShape="0">
                <a:schemeClr val="accent3">
                  <a:lumMod val="50000"/>
                  <a:alpha val="64000"/>
                </a:schemeClr>
              </a:outerShdw>
            </a:effectLst>
            <a:scene3d>
              <a:camera prst="orthographicFront"/>
              <a:lightRig rig="threePt" dir="t"/>
            </a:scene3d>
            <a:sp3d prstMaterial="softEdge">
              <a:bevelT w="82550" h="317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65000"/>
                    <a:lumOff val="35000"/>
                  </a:schemeClr>
                </a:solidFill>
                <a:latin typeface="Calibri"/>
                <a:ea typeface="宋体" panose="02010600030101010101" pitchFamily="2" charset="-122"/>
              </a:endParaRPr>
            </a:p>
          </p:txBody>
        </p:sp>
      </p:grpSp>
      <p:sp>
        <p:nvSpPr>
          <p:cNvPr id="86" name="Text Placeholder 12"/>
          <p:cNvSpPr txBox="1">
            <a:spLocks/>
          </p:cNvSpPr>
          <p:nvPr/>
        </p:nvSpPr>
        <p:spPr>
          <a:xfrm>
            <a:off x="904207" y="1053641"/>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 dispute resolution</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7" name="Text Placeholder 12"/>
          <p:cNvSpPr txBox="1">
            <a:spLocks/>
          </p:cNvSpPr>
          <p:nvPr/>
        </p:nvSpPr>
        <p:spPr>
          <a:xfrm>
            <a:off x="883897" y="1893792"/>
            <a:ext cx="2465006" cy="287177"/>
          </a:xfrm>
          <a:prstGeom prst="rect">
            <a:avLst/>
          </a:prstGeom>
        </p:spPr>
        <p:txBody>
          <a:bodyPr lIns="0" rIns="0">
            <a:no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trade logistics</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8" name="Text Placeholder 12"/>
          <p:cNvSpPr txBox="1">
            <a:spLocks/>
          </p:cNvSpPr>
          <p:nvPr/>
        </p:nvSpPr>
        <p:spPr>
          <a:xfrm>
            <a:off x="529115" y="2825189"/>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FX netting</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9" name="Text Placeholder 12"/>
          <p:cNvSpPr txBox="1">
            <a:spLocks/>
          </p:cNvSpPr>
          <p:nvPr/>
        </p:nvSpPr>
        <p:spPr>
          <a:xfrm>
            <a:off x="6469223" y="1073969"/>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food safety</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Text Placeholder 12"/>
          <p:cNvSpPr txBox="1">
            <a:spLocks/>
          </p:cNvSpPr>
          <p:nvPr/>
        </p:nvSpPr>
        <p:spPr>
          <a:xfrm>
            <a:off x="6295456" y="1857399"/>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contract management</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1" name="Text Placeholder 12"/>
          <p:cNvSpPr txBox="1">
            <a:spLocks/>
          </p:cNvSpPr>
          <p:nvPr/>
        </p:nvSpPr>
        <p:spPr>
          <a:xfrm>
            <a:off x="6310715" y="2810696"/>
            <a:ext cx="1959184" cy="287177"/>
          </a:xfrm>
          <a:prstGeom prst="rect">
            <a:avLst/>
          </a:prstGeom>
        </p:spPr>
        <p:txBody>
          <a:bodyPr lIns="0" rIns="0">
            <a:normAutofit/>
          </a:bodyPr>
          <a:lstStyle>
            <a:lvl1pPr marL="0" indent="0" algn="r"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diamond provenance</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3815603" y="2169007"/>
            <a:ext cx="1512794" cy="1015663"/>
          </a:xfrm>
          <a:prstGeom prst="rect">
            <a:avLst/>
          </a:prstGeom>
        </p:spPr>
        <p:txBody>
          <a:bodyPr wrap="square">
            <a:spAutoFit/>
          </a:bodyPr>
          <a:lstStyle/>
          <a:p>
            <a:pPr algn="ct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Fabric</a:t>
            </a:r>
          </a:p>
          <a:p>
            <a:pPr algn="ct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USE</a:t>
            </a:r>
          </a:p>
          <a:p>
            <a:pPr algn="ctr"/>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CASES</a:t>
            </a:r>
          </a:p>
        </p:txBody>
      </p:sp>
      <p:grpSp>
        <p:nvGrpSpPr>
          <p:cNvPr id="37" name="组合 36">
            <a:extLst>
              <a:ext uri="{FF2B5EF4-FFF2-40B4-BE49-F238E27FC236}">
                <a16:creationId xmlns:a16="http://schemas.microsoft.com/office/drawing/2014/main" id="{16B17F45-394D-4DD0-9965-0B04948CE4E3}"/>
              </a:ext>
            </a:extLst>
          </p:cNvPr>
          <p:cNvGrpSpPr/>
          <p:nvPr/>
        </p:nvGrpSpPr>
        <p:grpSpPr>
          <a:xfrm>
            <a:off x="790937" y="3584818"/>
            <a:ext cx="2551321" cy="525222"/>
            <a:chOff x="828467" y="1326148"/>
            <a:chExt cx="2551321" cy="525222"/>
          </a:xfrm>
        </p:grpSpPr>
        <p:sp>
          <p:nvSpPr>
            <p:cNvPr id="38" name="圆角矩形 176">
              <a:extLst>
                <a:ext uri="{FF2B5EF4-FFF2-40B4-BE49-F238E27FC236}">
                  <a16:creationId xmlns:a16="http://schemas.microsoft.com/office/drawing/2014/main" id="{ED219ACD-6BC2-4A0B-8201-22A94774CA29}"/>
                </a:ext>
              </a:extLst>
            </p:cNvPr>
            <p:cNvSpPr/>
            <p:nvPr/>
          </p:nvSpPr>
          <p:spPr>
            <a:xfrm>
              <a:off x="828467" y="1326148"/>
              <a:ext cx="2551321" cy="525222"/>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39" name="圆角矩形 177">
              <a:extLst>
                <a:ext uri="{FF2B5EF4-FFF2-40B4-BE49-F238E27FC236}">
                  <a16:creationId xmlns:a16="http://schemas.microsoft.com/office/drawing/2014/main" id="{025F9F7B-6A40-46F0-AC7D-CB18FCF9CA1C}"/>
                </a:ext>
              </a:extLst>
            </p:cNvPr>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mn-ea"/>
              </a:endParaRPr>
            </a:p>
          </p:txBody>
        </p:sp>
      </p:grpSp>
      <p:grpSp>
        <p:nvGrpSpPr>
          <p:cNvPr id="40" name="组合 39">
            <a:extLst>
              <a:ext uri="{FF2B5EF4-FFF2-40B4-BE49-F238E27FC236}">
                <a16:creationId xmlns:a16="http://schemas.microsoft.com/office/drawing/2014/main" id="{70AED222-7606-45B6-BC80-CA0988D57BFD}"/>
              </a:ext>
            </a:extLst>
          </p:cNvPr>
          <p:cNvGrpSpPr/>
          <p:nvPr/>
        </p:nvGrpSpPr>
        <p:grpSpPr>
          <a:xfrm>
            <a:off x="5751449" y="3554734"/>
            <a:ext cx="2551321" cy="525222"/>
            <a:chOff x="828467" y="1326148"/>
            <a:chExt cx="2551321" cy="525222"/>
          </a:xfrm>
        </p:grpSpPr>
        <p:sp>
          <p:nvSpPr>
            <p:cNvPr id="41" name="圆角矩形 176">
              <a:extLst>
                <a:ext uri="{FF2B5EF4-FFF2-40B4-BE49-F238E27FC236}">
                  <a16:creationId xmlns:a16="http://schemas.microsoft.com/office/drawing/2014/main" id="{0043FCAD-A3CA-4AEF-A4FA-C37E39588E1F}"/>
                </a:ext>
              </a:extLst>
            </p:cNvPr>
            <p:cNvSpPr/>
            <p:nvPr/>
          </p:nvSpPr>
          <p:spPr>
            <a:xfrm>
              <a:off x="828467" y="1326148"/>
              <a:ext cx="2551321" cy="525222"/>
            </a:xfrm>
            <a:prstGeom prst="roundRect">
              <a:avLst>
                <a:gd name="adj" fmla="val 0"/>
              </a:avLst>
            </a:prstGeom>
            <a:solidFill>
              <a:schemeClr val="accent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42" name="圆角矩形 177">
              <a:extLst>
                <a:ext uri="{FF2B5EF4-FFF2-40B4-BE49-F238E27FC236}">
                  <a16:creationId xmlns:a16="http://schemas.microsoft.com/office/drawing/2014/main" id="{07477309-9A6E-4DD9-82A0-C076C766B2A2}"/>
                </a:ext>
              </a:extLst>
            </p:cNvPr>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grpSp>
      <p:sp>
        <p:nvSpPr>
          <p:cNvPr id="43" name="Text Placeholder 12">
            <a:extLst>
              <a:ext uri="{FF2B5EF4-FFF2-40B4-BE49-F238E27FC236}">
                <a16:creationId xmlns:a16="http://schemas.microsoft.com/office/drawing/2014/main" id="{8EBAA95B-76CE-4D53-B7E4-85FB018AA936}"/>
              </a:ext>
            </a:extLst>
          </p:cNvPr>
          <p:cNvSpPr txBox="1">
            <a:spLocks/>
          </p:cNvSpPr>
          <p:nvPr/>
        </p:nvSpPr>
        <p:spPr>
          <a:xfrm>
            <a:off x="1171282" y="3703840"/>
            <a:ext cx="1959184" cy="287177"/>
          </a:xfrm>
          <a:prstGeom prst="rect">
            <a:avLst/>
          </a:prstGeom>
        </p:spPr>
        <p:txBody>
          <a:bodyPr lIns="0" rIns="0">
            <a:normAutofit fontScale="92500"/>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rewards point management</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4" name="Text Placeholder 12">
            <a:extLst>
              <a:ext uri="{FF2B5EF4-FFF2-40B4-BE49-F238E27FC236}">
                <a16:creationId xmlns:a16="http://schemas.microsoft.com/office/drawing/2014/main" id="{1EFB1A74-90C7-4CCB-BB3D-75601D327A6E}"/>
              </a:ext>
            </a:extLst>
          </p:cNvPr>
          <p:cNvSpPr txBox="1">
            <a:spLocks/>
          </p:cNvSpPr>
          <p:nvPr/>
        </p:nvSpPr>
        <p:spPr>
          <a:xfrm>
            <a:off x="5965188" y="3629634"/>
            <a:ext cx="2332657" cy="287177"/>
          </a:xfrm>
          <a:prstGeom prst="rect">
            <a:avLst/>
          </a:prstGeom>
        </p:spPr>
        <p:txBody>
          <a:bodyPr lIns="0" rIns="0">
            <a:no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1100" b="1" dirty="0">
                <a:solidFill>
                  <a:schemeClr val="tx1">
                    <a:lumMod val="65000"/>
                    <a:lumOff val="35000"/>
                  </a:schemeClr>
                </a:solidFill>
                <a:latin typeface="微软雅黑" panose="020B0503020204020204" pitchFamily="34" charset="-122"/>
                <a:ea typeface="微软雅黑" panose="020B0503020204020204" pitchFamily="34" charset="-122"/>
              </a:rPr>
              <a:t> low liquidity securities trading and settlement</a:t>
            </a:r>
            <a:endParaRPr lang="en-GB" altLang="zh-CN" sz="11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5" name="Text Placeholder 12">
            <a:extLst>
              <a:ext uri="{FF2B5EF4-FFF2-40B4-BE49-F238E27FC236}">
                <a16:creationId xmlns:a16="http://schemas.microsoft.com/office/drawing/2014/main" id="{7C4AA590-924E-4B3F-B751-EB095F1BA755}"/>
              </a:ext>
            </a:extLst>
          </p:cNvPr>
          <p:cNvSpPr txBox="1">
            <a:spLocks/>
          </p:cNvSpPr>
          <p:nvPr/>
        </p:nvSpPr>
        <p:spPr>
          <a:xfrm>
            <a:off x="883897" y="4581168"/>
            <a:ext cx="1959184" cy="287177"/>
          </a:xfrm>
          <a:prstGeom prst="rect">
            <a:avLst/>
          </a:prstGeom>
        </p:spPr>
        <p:txBody>
          <a:bodyPr lIns="0" rIns="0">
            <a:norm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 identity management</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49" name="组合 48">
            <a:extLst>
              <a:ext uri="{FF2B5EF4-FFF2-40B4-BE49-F238E27FC236}">
                <a16:creationId xmlns:a16="http://schemas.microsoft.com/office/drawing/2014/main" id="{7086903C-CC17-4088-9338-88A53920942D}"/>
              </a:ext>
            </a:extLst>
          </p:cNvPr>
          <p:cNvGrpSpPr/>
          <p:nvPr/>
        </p:nvGrpSpPr>
        <p:grpSpPr>
          <a:xfrm>
            <a:off x="5753562" y="4416331"/>
            <a:ext cx="2551321" cy="525222"/>
            <a:chOff x="828467" y="1326148"/>
            <a:chExt cx="2551321" cy="525222"/>
          </a:xfrm>
        </p:grpSpPr>
        <p:sp>
          <p:nvSpPr>
            <p:cNvPr id="50" name="圆角矩形 179">
              <a:extLst>
                <a:ext uri="{FF2B5EF4-FFF2-40B4-BE49-F238E27FC236}">
                  <a16:creationId xmlns:a16="http://schemas.microsoft.com/office/drawing/2014/main" id="{61A7A061-3AB2-402F-A19D-31F9F439E160}"/>
                </a:ext>
              </a:extLst>
            </p:cNvPr>
            <p:cNvSpPr/>
            <p:nvPr/>
          </p:nvSpPr>
          <p:spPr>
            <a:xfrm>
              <a:off x="828467" y="1326148"/>
              <a:ext cx="2551321" cy="525222"/>
            </a:xfrm>
            <a:prstGeom prst="roundRect">
              <a:avLst>
                <a:gd name="adj" fmla="val 0"/>
              </a:avLst>
            </a:prstGeom>
            <a:solidFill>
              <a:srgbClr val="595959"/>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mn-ea"/>
              </a:endParaRPr>
            </a:p>
          </p:txBody>
        </p:sp>
        <p:sp>
          <p:nvSpPr>
            <p:cNvPr id="51" name="圆角矩形 180">
              <a:extLst>
                <a:ext uri="{FF2B5EF4-FFF2-40B4-BE49-F238E27FC236}">
                  <a16:creationId xmlns:a16="http://schemas.microsoft.com/office/drawing/2014/main" id="{96590C0E-7977-4AD5-86DE-1C2C47332790}"/>
                </a:ext>
              </a:extLst>
            </p:cNvPr>
            <p:cNvSpPr/>
            <p:nvPr/>
          </p:nvSpPr>
          <p:spPr>
            <a:xfrm>
              <a:off x="910698" y="1400423"/>
              <a:ext cx="2386859" cy="376672"/>
            </a:xfrm>
            <a:prstGeom prst="roundRect">
              <a:avLst/>
            </a:prstGeom>
            <a:solidFill>
              <a:schemeClr val="bg1">
                <a:lumMod val="95000"/>
              </a:schemeClr>
            </a:solidFill>
            <a:ln w="50800">
              <a:noFill/>
            </a:ln>
            <a:effectLst>
              <a:outerShdw blurRad="76200" dist="38100" dir="2700000" algn="tl" rotWithShape="0">
                <a:schemeClr val="tx1">
                  <a:lumMod val="65000"/>
                  <a:lumOff val="35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latin typeface="+mn-ea"/>
              </a:endParaRPr>
            </a:p>
          </p:txBody>
        </p:sp>
      </p:grpSp>
      <p:sp>
        <p:nvSpPr>
          <p:cNvPr id="52" name="Text Placeholder 12">
            <a:extLst>
              <a:ext uri="{FF2B5EF4-FFF2-40B4-BE49-F238E27FC236}">
                <a16:creationId xmlns:a16="http://schemas.microsoft.com/office/drawing/2014/main" id="{9591024E-D922-451A-8343-155E9EB7835E}"/>
              </a:ext>
            </a:extLst>
          </p:cNvPr>
          <p:cNvSpPr txBox="1">
            <a:spLocks/>
          </p:cNvSpPr>
          <p:nvPr/>
        </p:nvSpPr>
        <p:spPr>
          <a:xfrm>
            <a:off x="6041549" y="4465399"/>
            <a:ext cx="2386858" cy="287177"/>
          </a:xfrm>
          <a:prstGeom prst="rect">
            <a:avLst/>
          </a:prstGeom>
        </p:spPr>
        <p:txBody>
          <a:bodyPr lIns="0" rIns="0">
            <a:noAutofit/>
          </a:bodyPr>
          <a:lstStyle>
            <a:lvl1pPr marL="0" indent="0" algn="l" defTabSz="914400" rtl="0" eaLnBrk="1" latinLnBrk="0" hangingPunct="1">
              <a:spcBef>
                <a:spcPct val="20000"/>
              </a:spcBef>
              <a:buFont typeface="Arial"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rPr>
              <a:t>settlement through digital currency. </a:t>
            </a:r>
            <a:endParaRPr lang="en-GB"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89343992"/>
      </p:ext>
    </p:extLst>
  </p:cSld>
  <p:clrMapOvr>
    <a:masterClrMapping/>
  </p:clrMapOvr>
  <p:transition spd="slow">
    <p:cove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E6B31EF-4F0F-4A40-8078-2072D23F0FF8}"/>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40</a:t>
            </a:fld>
            <a:endParaRPr lang="en-US">
              <a:solidFill>
                <a:prstClr val="black">
                  <a:tint val="75000"/>
                </a:prstClr>
              </a:solidFill>
            </a:endParaRPr>
          </a:p>
        </p:txBody>
      </p:sp>
      <p:sp>
        <p:nvSpPr>
          <p:cNvPr id="3" name="文本框 2">
            <a:extLst>
              <a:ext uri="{FF2B5EF4-FFF2-40B4-BE49-F238E27FC236}">
                <a16:creationId xmlns:a16="http://schemas.microsoft.com/office/drawing/2014/main" id="{DBE20914-591B-4E65-BE37-BB7917767188}"/>
              </a:ext>
            </a:extLst>
          </p:cNvPr>
          <p:cNvSpPr txBox="1"/>
          <p:nvPr/>
        </p:nvSpPr>
        <p:spPr>
          <a:xfrm>
            <a:off x="1105786" y="1290084"/>
            <a:ext cx="6953693" cy="3416320"/>
          </a:xfrm>
          <a:prstGeom prst="rect">
            <a:avLst/>
          </a:prstGeom>
          <a:noFill/>
        </p:spPr>
        <p:txBody>
          <a:bodyPr wrap="square" rtlCol="0">
            <a:spAutoFit/>
          </a:bodyPr>
          <a:lstStyle/>
          <a:p>
            <a:r>
              <a:rPr lang="zh-CN" altLang="en-US" sz="1800" dirty="0">
                <a:solidFill>
                  <a:schemeClr val="tx1">
                    <a:lumMod val="65000"/>
                    <a:lumOff val="35000"/>
                  </a:schemeClr>
                </a:solidFill>
                <a:latin typeface="+mn-ea"/>
              </a:rPr>
              <a:t>因为</a:t>
            </a:r>
            <a:r>
              <a:rPr lang="en-US" altLang="zh-CN" sz="1800" dirty="0">
                <a:solidFill>
                  <a:schemeClr val="tx1">
                    <a:lumMod val="65000"/>
                    <a:lumOff val="35000"/>
                  </a:schemeClr>
                </a:solidFill>
                <a:latin typeface="+mn-ea"/>
              </a:rPr>
              <a:t>Fabric VSCC</a:t>
            </a:r>
            <a:r>
              <a:rPr lang="zh-CN" altLang="en-US" sz="1800" dirty="0">
                <a:solidFill>
                  <a:schemeClr val="tx1">
                    <a:lumMod val="65000"/>
                    <a:lumOff val="35000"/>
                  </a:schemeClr>
                </a:solidFill>
                <a:latin typeface="+mn-ea"/>
              </a:rPr>
              <a:t>验证是并行运行，我们可以观察到</a:t>
            </a:r>
            <a:r>
              <a:rPr lang="en-US" altLang="zh-CN" sz="1800" dirty="0">
                <a:solidFill>
                  <a:schemeClr val="tx1">
                    <a:lumMod val="65000"/>
                    <a:lumOff val="35000"/>
                  </a:schemeClr>
                </a:solidFill>
                <a:latin typeface="+mn-ea"/>
              </a:rPr>
              <a:t>Fabcoin VSCC</a:t>
            </a:r>
            <a:r>
              <a:rPr lang="zh-CN" altLang="en-US" sz="1800" dirty="0">
                <a:solidFill>
                  <a:schemeClr val="tx1">
                    <a:lumMod val="65000"/>
                    <a:lumOff val="35000"/>
                  </a:schemeClr>
                </a:solidFill>
                <a:latin typeface="+mn-ea"/>
              </a:rPr>
              <a:t>验证与</a:t>
            </a:r>
            <a:r>
              <a:rPr lang="en-US" altLang="zh-CN" sz="1800" dirty="0">
                <a:solidFill>
                  <a:schemeClr val="tx1">
                    <a:lumMod val="65000"/>
                    <a:lumOff val="35000"/>
                  </a:schemeClr>
                </a:solidFill>
                <a:latin typeface="+mn-ea"/>
              </a:rPr>
              <a:t>CPU</a:t>
            </a:r>
            <a:r>
              <a:rPr lang="zh-CN" altLang="en-US" sz="1800" dirty="0">
                <a:solidFill>
                  <a:schemeClr val="tx1">
                    <a:lumMod val="65000"/>
                    <a:lumOff val="35000"/>
                  </a:schemeClr>
                </a:solidFill>
                <a:latin typeface="+mn-ea"/>
              </a:rPr>
              <a:t>成线性关系。</a:t>
            </a:r>
            <a:endParaRPr lang="en-US" altLang="zh-CN" sz="1800" dirty="0">
              <a:solidFill>
                <a:schemeClr val="tx1">
                  <a:lumMod val="65000"/>
                  <a:lumOff val="35000"/>
                </a:schemeClr>
              </a:solidFill>
              <a:latin typeface="+mn-ea"/>
            </a:endParaRPr>
          </a:p>
          <a:p>
            <a:endParaRPr lang="en-US" altLang="zh-CN" sz="1800" dirty="0">
              <a:solidFill>
                <a:schemeClr val="tx1">
                  <a:lumMod val="65000"/>
                  <a:lumOff val="35000"/>
                </a:schemeClr>
              </a:solidFill>
              <a:latin typeface="+mn-ea"/>
            </a:endParaRPr>
          </a:p>
          <a:p>
            <a:r>
              <a:rPr lang="zh-CN" altLang="en-US" sz="1800" dirty="0">
                <a:solidFill>
                  <a:schemeClr val="tx1">
                    <a:lumMod val="65000"/>
                    <a:lumOff val="35000"/>
                  </a:schemeClr>
                </a:solidFill>
                <a:latin typeface="+mn-ea"/>
              </a:rPr>
              <a:t>读写检查和账本访问阶段都是线性进行的，因此</a:t>
            </a:r>
            <a:r>
              <a:rPr lang="en-US" altLang="zh-CN" sz="1800" dirty="0">
                <a:solidFill>
                  <a:schemeClr val="tx1">
                    <a:lumMod val="65000"/>
                    <a:lumOff val="35000"/>
                  </a:schemeClr>
                </a:solidFill>
                <a:latin typeface="+mn-ea"/>
              </a:rPr>
              <a:t>CPU</a:t>
            </a:r>
            <a:r>
              <a:rPr lang="zh-CN" altLang="en-US" sz="1800" dirty="0">
                <a:solidFill>
                  <a:schemeClr val="tx1">
                    <a:lumMod val="65000"/>
                    <a:lumOff val="35000"/>
                  </a:schemeClr>
                </a:solidFill>
                <a:latin typeface="+mn-ea"/>
              </a:rPr>
              <a:t>的核心数成为了主导因素。这显示将来版本的</a:t>
            </a:r>
            <a:r>
              <a:rPr lang="en-US" altLang="zh-CN" sz="1800" dirty="0">
                <a:solidFill>
                  <a:schemeClr val="tx1">
                    <a:lumMod val="65000"/>
                    <a:lumOff val="35000"/>
                  </a:schemeClr>
                </a:solidFill>
                <a:latin typeface="+mn-ea"/>
              </a:rPr>
              <a:t>Fabric</a:t>
            </a:r>
            <a:r>
              <a:rPr lang="zh-CN" altLang="en-US" sz="1800" dirty="0">
                <a:solidFill>
                  <a:schemeClr val="tx1">
                    <a:lumMod val="65000"/>
                    <a:lumOff val="35000"/>
                  </a:schemeClr>
                </a:solidFill>
                <a:latin typeface="+mn-ea"/>
              </a:rPr>
              <a:t>可以从验证阶段的传递途径（现在是线性的）来改良性能，还可以优化稳态储存的访问，还可以并行进行读写依赖检查。</a:t>
            </a:r>
          </a:p>
          <a:p>
            <a:br>
              <a:rPr lang="zh-CN" altLang="en-US" sz="1800" dirty="0">
                <a:solidFill>
                  <a:schemeClr val="tx1">
                    <a:lumMod val="65000"/>
                    <a:lumOff val="35000"/>
                  </a:schemeClr>
                </a:solidFill>
                <a:latin typeface="+mn-ea"/>
              </a:rPr>
            </a:br>
            <a:r>
              <a:rPr lang="zh-CN" altLang="en-US" sz="1800" dirty="0">
                <a:solidFill>
                  <a:schemeClr val="tx1">
                    <a:lumMod val="65000"/>
                    <a:lumOff val="35000"/>
                  </a:schemeClr>
                </a:solidFill>
                <a:latin typeface="+mn-ea"/>
              </a:rPr>
              <a:t>最终，在这个实验中，在</a:t>
            </a:r>
            <a:r>
              <a:rPr lang="en-US" altLang="zh-CN" sz="1800" dirty="0">
                <a:solidFill>
                  <a:schemeClr val="tx1">
                    <a:lumMod val="65000"/>
                    <a:lumOff val="35000"/>
                  </a:schemeClr>
                </a:solidFill>
                <a:latin typeface="+mn-ea"/>
              </a:rPr>
              <a:t>32-vCPU</a:t>
            </a:r>
            <a:r>
              <a:rPr lang="zh-CN" altLang="en-US" sz="1800" dirty="0">
                <a:solidFill>
                  <a:schemeClr val="tx1">
                    <a:lumMod val="65000"/>
                    <a:lumOff val="35000"/>
                  </a:schemeClr>
                </a:solidFill>
                <a:latin typeface="+mn-ea"/>
              </a:rPr>
              <a:t>节点上，我们测试了每秒超过</a:t>
            </a:r>
            <a:r>
              <a:rPr lang="en-US" altLang="zh-CN" sz="1800" dirty="0">
                <a:solidFill>
                  <a:schemeClr val="tx1">
                    <a:lumMod val="65000"/>
                    <a:lumOff val="35000"/>
                  </a:schemeClr>
                </a:solidFill>
                <a:latin typeface="+mn-ea"/>
              </a:rPr>
              <a:t>3560</a:t>
            </a:r>
            <a:r>
              <a:rPr lang="zh-CN" altLang="en-US" sz="1800" dirty="0">
                <a:solidFill>
                  <a:schemeClr val="tx1">
                    <a:lumMod val="65000"/>
                    <a:lumOff val="35000"/>
                  </a:schemeClr>
                </a:solidFill>
                <a:latin typeface="+mn-ea"/>
              </a:rPr>
              <a:t>笔交易的吞吐量。一般来说，铸币吞吐量稍低于消费交易吞吐量，但是差别在</a:t>
            </a:r>
            <a:r>
              <a:rPr lang="en-US" altLang="zh-CN" sz="1800" dirty="0">
                <a:solidFill>
                  <a:schemeClr val="tx1">
                    <a:lumMod val="65000"/>
                    <a:lumOff val="35000"/>
                  </a:schemeClr>
                </a:solidFill>
                <a:latin typeface="+mn-ea"/>
              </a:rPr>
              <a:t>10%</a:t>
            </a:r>
            <a:r>
              <a:rPr lang="zh-CN" altLang="en-US" sz="1800" dirty="0">
                <a:solidFill>
                  <a:schemeClr val="tx1">
                    <a:lumMod val="65000"/>
                    <a:lumOff val="35000"/>
                  </a:schemeClr>
                </a:solidFill>
                <a:latin typeface="+mn-ea"/>
              </a:rPr>
              <a:t>以内。</a:t>
            </a:r>
          </a:p>
          <a:p>
            <a:endParaRPr lang="zh-CN" altLang="en-US" sz="1800" dirty="0">
              <a:solidFill>
                <a:schemeClr val="tx1">
                  <a:lumMod val="65000"/>
                  <a:lumOff val="35000"/>
                </a:schemeClr>
              </a:solidFill>
              <a:latin typeface="+mn-ea"/>
            </a:endParaRPr>
          </a:p>
        </p:txBody>
      </p:sp>
    </p:spTree>
    <p:extLst>
      <p:ext uri="{BB962C8B-B14F-4D97-AF65-F5344CB8AC3E}">
        <p14:creationId xmlns:p14="http://schemas.microsoft.com/office/powerpoint/2010/main" val="4316398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4C4CBDD5-79C8-4CC3-B6FD-C99A25E683C2}"/>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41</a:t>
            </a:fld>
            <a:endParaRPr lang="en-US">
              <a:solidFill>
                <a:prstClr val="black">
                  <a:tint val="75000"/>
                </a:prstClr>
              </a:solidFill>
            </a:endParaRPr>
          </a:p>
        </p:txBody>
      </p:sp>
      <p:sp>
        <p:nvSpPr>
          <p:cNvPr id="3" name="文本框 2">
            <a:extLst>
              <a:ext uri="{FF2B5EF4-FFF2-40B4-BE49-F238E27FC236}">
                <a16:creationId xmlns:a16="http://schemas.microsoft.com/office/drawing/2014/main" id="{F14B0E42-AFEE-4D3B-91BD-9BCE4AD36B1E}"/>
              </a:ext>
            </a:extLst>
          </p:cNvPr>
          <p:cNvSpPr txBox="1"/>
          <p:nvPr/>
        </p:nvSpPr>
        <p:spPr>
          <a:xfrm>
            <a:off x="3444949" y="219740"/>
            <a:ext cx="4182140" cy="523220"/>
          </a:xfrm>
          <a:prstGeom prst="rect">
            <a:avLst/>
          </a:prstGeom>
          <a:noFill/>
        </p:spPr>
        <p:txBody>
          <a:bodyPr wrap="square" rtlCol="0">
            <a:spAutoFit/>
          </a:bodyPr>
          <a:lstStyle/>
          <a:p>
            <a:r>
              <a:rPr lang="zh-CN" altLang="en-US" sz="2800" dirty="0">
                <a:solidFill>
                  <a:schemeClr val="tx1">
                    <a:lumMod val="65000"/>
                    <a:lumOff val="35000"/>
                  </a:schemeClr>
                </a:solidFill>
              </a:rPr>
              <a:t>延迟分析</a:t>
            </a:r>
          </a:p>
        </p:txBody>
      </p:sp>
      <p:pic>
        <p:nvPicPr>
          <p:cNvPr id="4" name="图片 3">
            <a:extLst>
              <a:ext uri="{FF2B5EF4-FFF2-40B4-BE49-F238E27FC236}">
                <a16:creationId xmlns:a16="http://schemas.microsoft.com/office/drawing/2014/main" id="{51D90AF4-A512-4E80-A72E-FA6896530A04}"/>
              </a:ext>
            </a:extLst>
          </p:cNvPr>
          <p:cNvPicPr>
            <a:picLocks noChangeAspect="1"/>
          </p:cNvPicPr>
          <p:nvPr/>
        </p:nvPicPr>
        <p:blipFill>
          <a:blip r:embed="rId2"/>
          <a:stretch>
            <a:fillRect/>
          </a:stretch>
        </p:blipFill>
        <p:spPr>
          <a:xfrm>
            <a:off x="0" y="1199538"/>
            <a:ext cx="9144000" cy="2744423"/>
          </a:xfrm>
          <a:prstGeom prst="rect">
            <a:avLst/>
          </a:prstGeom>
        </p:spPr>
      </p:pic>
    </p:spTree>
    <p:extLst>
      <p:ext uri="{BB962C8B-B14F-4D97-AF65-F5344CB8AC3E}">
        <p14:creationId xmlns:p14="http://schemas.microsoft.com/office/powerpoint/2010/main" val="13641663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D26C607-D5B2-4089-9C10-9EEE8778C600}"/>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42</a:t>
            </a:fld>
            <a:endParaRPr lang="en-US">
              <a:solidFill>
                <a:prstClr val="black">
                  <a:tint val="75000"/>
                </a:prstClr>
              </a:solidFill>
            </a:endParaRPr>
          </a:p>
        </p:txBody>
      </p:sp>
      <p:sp>
        <p:nvSpPr>
          <p:cNvPr id="3" name="文本框 2">
            <a:extLst>
              <a:ext uri="{FF2B5EF4-FFF2-40B4-BE49-F238E27FC236}">
                <a16:creationId xmlns:a16="http://schemas.microsoft.com/office/drawing/2014/main" id="{63F9952D-6053-4AB0-9057-9E89686A5B0F}"/>
              </a:ext>
            </a:extLst>
          </p:cNvPr>
          <p:cNvSpPr txBox="1"/>
          <p:nvPr/>
        </p:nvSpPr>
        <p:spPr>
          <a:xfrm>
            <a:off x="708837" y="1325526"/>
            <a:ext cx="7669619" cy="3139321"/>
          </a:xfrm>
          <a:prstGeom prst="rect">
            <a:avLst/>
          </a:prstGeom>
          <a:noFill/>
        </p:spPr>
        <p:txBody>
          <a:bodyPr wrap="square" rtlCol="0">
            <a:spAutoFit/>
          </a:bodyPr>
          <a:lstStyle/>
          <a:p>
            <a:r>
              <a:rPr lang="zh-CN" altLang="en-US" sz="1800" dirty="0">
                <a:solidFill>
                  <a:schemeClr val="tx1">
                    <a:lumMod val="65000"/>
                    <a:lumOff val="35000"/>
                  </a:schemeClr>
                </a:solidFill>
                <a:latin typeface="+mn-ea"/>
              </a:rPr>
              <a:t>表中显示了铸币和消费交易的平均延迟，标准差和尾延迟（</a:t>
            </a:r>
            <a:r>
              <a:rPr lang="en-US" altLang="zh-CN" sz="1800" dirty="0">
                <a:solidFill>
                  <a:schemeClr val="tx1">
                    <a:lumMod val="65000"/>
                    <a:lumOff val="35000"/>
                  </a:schemeClr>
                </a:solidFill>
                <a:latin typeface="+mn-ea"/>
              </a:rPr>
              <a:t>99%</a:t>
            </a:r>
            <a:r>
              <a:rPr lang="zh-CN" altLang="en-US" sz="1800" dirty="0">
                <a:solidFill>
                  <a:schemeClr val="tx1">
                    <a:lumMod val="65000"/>
                    <a:lumOff val="35000"/>
                  </a:schemeClr>
                </a:solidFill>
                <a:latin typeface="+mn-ea"/>
              </a:rPr>
              <a:t>和</a:t>
            </a:r>
            <a:r>
              <a:rPr lang="en-US" altLang="zh-CN" sz="1800" dirty="0">
                <a:solidFill>
                  <a:schemeClr val="tx1">
                    <a:lumMod val="65000"/>
                    <a:lumOff val="35000"/>
                  </a:schemeClr>
                </a:solidFill>
                <a:latin typeface="+mn-ea"/>
              </a:rPr>
              <a:t>99.9%</a:t>
            </a:r>
            <a:r>
              <a:rPr lang="zh-CN" altLang="en-US" sz="1800" dirty="0">
                <a:solidFill>
                  <a:schemeClr val="tx1">
                    <a:lumMod val="65000"/>
                    <a:lumOff val="35000"/>
                  </a:schemeClr>
                </a:solidFill>
                <a:latin typeface="+mn-ea"/>
              </a:rPr>
              <a:t>）。</a:t>
            </a:r>
          </a:p>
          <a:p>
            <a:br>
              <a:rPr lang="zh-CN" altLang="en-US" sz="1800" dirty="0">
                <a:solidFill>
                  <a:schemeClr val="tx1">
                    <a:lumMod val="65000"/>
                    <a:lumOff val="35000"/>
                  </a:schemeClr>
                </a:solidFill>
                <a:latin typeface="+mn-ea"/>
              </a:rPr>
            </a:br>
            <a:r>
              <a:rPr lang="zh-CN" altLang="en-US" sz="1800" dirty="0">
                <a:solidFill>
                  <a:schemeClr val="tx1">
                    <a:lumMod val="65000"/>
                    <a:lumOff val="35000"/>
                  </a:schemeClr>
                </a:solidFill>
                <a:latin typeface="+mn-ea"/>
              </a:rPr>
              <a:t>我们可以观察到排序是总延迟的主要因素。</a:t>
            </a:r>
            <a:endParaRPr lang="en-US" altLang="zh-CN" sz="1800" dirty="0">
              <a:solidFill>
                <a:schemeClr val="tx1">
                  <a:lumMod val="65000"/>
                  <a:lumOff val="35000"/>
                </a:schemeClr>
              </a:solidFill>
              <a:latin typeface="+mn-ea"/>
            </a:endParaRPr>
          </a:p>
          <a:p>
            <a:endParaRPr lang="en-US" altLang="zh-CN" sz="1800" dirty="0">
              <a:solidFill>
                <a:schemeClr val="tx1">
                  <a:lumMod val="65000"/>
                  <a:lumOff val="35000"/>
                </a:schemeClr>
              </a:solidFill>
              <a:latin typeface="+mn-ea"/>
            </a:endParaRPr>
          </a:p>
          <a:p>
            <a:r>
              <a:rPr lang="zh-CN" altLang="en-US" sz="1800" dirty="0">
                <a:solidFill>
                  <a:schemeClr val="tx1">
                    <a:lumMod val="65000"/>
                    <a:lumOff val="35000"/>
                  </a:schemeClr>
                </a:solidFill>
                <a:latin typeface="+mn-ea"/>
              </a:rPr>
              <a:t>还观察到在次秒级尾延迟的情况下，平均延迟低于</a:t>
            </a:r>
            <a:r>
              <a:rPr lang="en-US" altLang="zh-CN" sz="1800" dirty="0">
                <a:solidFill>
                  <a:schemeClr val="tx1">
                    <a:lumMod val="65000"/>
                    <a:lumOff val="35000"/>
                  </a:schemeClr>
                </a:solidFill>
                <a:latin typeface="+mn-ea"/>
              </a:rPr>
              <a:t>550ms</a:t>
            </a:r>
            <a:r>
              <a:rPr lang="zh-CN" altLang="en-US" sz="1800" dirty="0">
                <a:solidFill>
                  <a:schemeClr val="tx1">
                    <a:lumMod val="65000"/>
                    <a:lumOff val="35000"/>
                  </a:schemeClr>
                </a:solidFill>
                <a:latin typeface="+mn-ea"/>
              </a:rPr>
              <a:t>。</a:t>
            </a:r>
            <a:endParaRPr lang="en-US" altLang="zh-CN" sz="1800" dirty="0">
              <a:solidFill>
                <a:schemeClr val="tx1">
                  <a:lumMod val="65000"/>
                  <a:lumOff val="35000"/>
                </a:schemeClr>
              </a:solidFill>
              <a:latin typeface="+mn-ea"/>
            </a:endParaRPr>
          </a:p>
          <a:p>
            <a:endParaRPr lang="en-US" altLang="zh-CN" sz="1800" dirty="0">
              <a:solidFill>
                <a:schemeClr val="tx1">
                  <a:lumMod val="65000"/>
                  <a:lumOff val="35000"/>
                </a:schemeClr>
              </a:solidFill>
              <a:latin typeface="+mn-ea"/>
            </a:endParaRPr>
          </a:p>
          <a:p>
            <a:r>
              <a:rPr lang="zh-CN" altLang="en-US" sz="1800" dirty="0">
                <a:solidFill>
                  <a:schemeClr val="tx1">
                    <a:lumMod val="65000"/>
                    <a:lumOff val="35000"/>
                  </a:schemeClr>
                </a:solidFill>
                <a:latin typeface="+mn-ea"/>
              </a:rPr>
              <a:t>特别是，实验中最高的端到端延迟来自第一个区块建立负载的时候。低负载的延迟可以通过利用排序服务的超时打包参数（</a:t>
            </a:r>
            <a:r>
              <a:rPr lang="en-US" altLang="zh-CN" sz="1800" dirty="0">
                <a:solidFill>
                  <a:schemeClr val="tx1">
                    <a:lumMod val="65000"/>
                    <a:lumOff val="35000"/>
                  </a:schemeClr>
                </a:solidFill>
                <a:latin typeface="+mn-ea"/>
              </a:rPr>
              <a:t>3.3</a:t>
            </a:r>
            <a:r>
              <a:rPr lang="zh-CN" altLang="en-US" sz="1800" dirty="0">
                <a:solidFill>
                  <a:schemeClr val="tx1">
                    <a:lumMod val="65000"/>
                    <a:lumOff val="35000"/>
                  </a:schemeClr>
                </a:solidFill>
                <a:latin typeface="+mn-ea"/>
              </a:rPr>
              <a:t>节）去校准和减少，而这我们没有在实验中使用，因为我们已经将它设置为了一个很大的值。</a:t>
            </a:r>
          </a:p>
          <a:p>
            <a:endParaRPr lang="zh-CN" altLang="en-US" sz="1800" dirty="0">
              <a:solidFill>
                <a:schemeClr val="tx1">
                  <a:lumMod val="65000"/>
                  <a:lumOff val="35000"/>
                </a:schemeClr>
              </a:solidFill>
              <a:latin typeface="+mn-ea"/>
            </a:endParaRPr>
          </a:p>
        </p:txBody>
      </p:sp>
    </p:spTree>
    <p:extLst>
      <p:ext uri="{BB962C8B-B14F-4D97-AF65-F5344CB8AC3E}">
        <p14:creationId xmlns:p14="http://schemas.microsoft.com/office/powerpoint/2010/main" val="28332029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504D53F-189F-4AD6-981C-3DF190B99302}"/>
              </a:ext>
            </a:extLst>
          </p:cNvPr>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43</a:t>
            </a:fld>
            <a:endParaRPr lang="en-US">
              <a:solidFill>
                <a:prstClr val="black">
                  <a:tint val="75000"/>
                </a:prstClr>
              </a:solidFill>
            </a:endParaRPr>
          </a:p>
        </p:txBody>
      </p:sp>
      <p:sp>
        <p:nvSpPr>
          <p:cNvPr id="3" name="文本框 2">
            <a:extLst>
              <a:ext uri="{FF2B5EF4-FFF2-40B4-BE49-F238E27FC236}">
                <a16:creationId xmlns:a16="http://schemas.microsoft.com/office/drawing/2014/main" id="{1ED021BD-A15F-4CDC-80D9-BCE61449788B}"/>
              </a:ext>
            </a:extLst>
          </p:cNvPr>
          <p:cNvSpPr txBox="1"/>
          <p:nvPr/>
        </p:nvSpPr>
        <p:spPr>
          <a:xfrm>
            <a:off x="3055088" y="212651"/>
            <a:ext cx="4536559" cy="523220"/>
          </a:xfrm>
          <a:prstGeom prst="rect">
            <a:avLst/>
          </a:prstGeom>
          <a:noFill/>
        </p:spPr>
        <p:txBody>
          <a:bodyPr wrap="square" rtlCol="0">
            <a:spAutoFit/>
          </a:bodyPr>
          <a:lstStyle/>
          <a:p>
            <a:r>
              <a:rPr lang="en-US" altLang="zh-CN" sz="2800" dirty="0">
                <a:solidFill>
                  <a:schemeClr val="tx1">
                    <a:lumMod val="65000"/>
                    <a:lumOff val="35000"/>
                  </a:schemeClr>
                </a:solidFill>
              </a:rPr>
              <a:t>SSD vs RAM</a:t>
            </a:r>
            <a:endParaRPr lang="zh-CN" altLang="en-US" sz="2800" dirty="0">
              <a:solidFill>
                <a:schemeClr val="tx1">
                  <a:lumMod val="65000"/>
                  <a:lumOff val="35000"/>
                </a:schemeClr>
              </a:solidFill>
            </a:endParaRPr>
          </a:p>
        </p:txBody>
      </p:sp>
      <p:sp>
        <p:nvSpPr>
          <p:cNvPr id="4" name="文本框 3">
            <a:extLst>
              <a:ext uri="{FF2B5EF4-FFF2-40B4-BE49-F238E27FC236}">
                <a16:creationId xmlns:a16="http://schemas.microsoft.com/office/drawing/2014/main" id="{237567D9-9592-4E40-A2FD-C3817470B997}"/>
              </a:ext>
            </a:extLst>
          </p:cNvPr>
          <p:cNvSpPr txBox="1"/>
          <p:nvPr/>
        </p:nvSpPr>
        <p:spPr>
          <a:xfrm>
            <a:off x="1070344" y="1467293"/>
            <a:ext cx="7123814" cy="2246769"/>
          </a:xfrm>
          <a:prstGeom prst="rect">
            <a:avLst/>
          </a:prstGeom>
          <a:noFill/>
        </p:spPr>
        <p:txBody>
          <a:bodyPr wrap="square" rtlCol="0">
            <a:spAutoFit/>
          </a:bodyPr>
          <a:lstStyle/>
          <a:p>
            <a:r>
              <a:rPr lang="zh-CN" altLang="en-US" sz="2000" dirty="0">
                <a:solidFill>
                  <a:schemeClr val="tx1">
                    <a:lumMod val="65000"/>
                    <a:lumOff val="35000"/>
                  </a:schemeClr>
                </a:solidFill>
                <a:latin typeface="+mn-ea"/>
              </a:rPr>
              <a:t>为了评估使用本地</a:t>
            </a:r>
            <a:r>
              <a:rPr lang="en-US" altLang="zh-CN" sz="2000" dirty="0">
                <a:solidFill>
                  <a:schemeClr val="tx1">
                    <a:lumMod val="65000"/>
                    <a:lumOff val="35000"/>
                  </a:schemeClr>
                </a:solidFill>
                <a:latin typeface="+mn-ea"/>
              </a:rPr>
              <a:t>SSD</a:t>
            </a:r>
            <a:r>
              <a:rPr lang="zh-CN" altLang="en-US" sz="2000" dirty="0">
                <a:solidFill>
                  <a:schemeClr val="tx1">
                    <a:lumMod val="65000"/>
                    <a:lumOff val="35000"/>
                  </a:schemeClr>
                </a:solidFill>
                <a:latin typeface="+mn-ea"/>
              </a:rPr>
              <a:t>进行稳态储存的开销，我们在所有的节点虚拟机上使用</a:t>
            </a:r>
            <a:r>
              <a:rPr lang="en-US" altLang="zh-CN" sz="2000" dirty="0">
                <a:solidFill>
                  <a:schemeClr val="tx1">
                    <a:lumMod val="65000"/>
                    <a:lumOff val="35000"/>
                  </a:schemeClr>
                </a:solidFill>
                <a:latin typeface="+mn-ea"/>
              </a:rPr>
              <a:t>RAM disks(tmpfs)</a:t>
            </a:r>
            <a:r>
              <a:rPr lang="zh-CN" altLang="en-US" sz="2000" dirty="0">
                <a:solidFill>
                  <a:schemeClr val="tx1">
                    <a:lumMod val="65000"/>
                    <a:lumOff val="35000"/>
                  </a:schemeClr>
                </a:solidFill>
                <a:latin typeface="+mn-ea"/>
              </a:rPr>
              <a:t>重复了先前的实验。</a:t>
            </a:r>
            <a:endParaRPr lang="en-US" altLang="zh-CN" sz="2000" dirty="0">
              <a:solidFill>
                <a:schemeClr val="tx1">
                  <a:lumMod val="65000"/>
                  <a:lumOff val="35000"/>
                </a:schemeClr>
              </a:solidFill>
              <a:latin typeface="+mn-ea"/>
            </a:endParaRPr>
          </a:p>
          <a:p>
            <a:endParaRPr lang="en-US" altLang="zh-CN" sz="2000" dirty="0">
              <a:solidFill>
                <a:schemeClr val="tx1">
                  <a:lumMod val="65000"/>
                  <a:lumOff val="35000"/>
                </a:schemeClr>
              </a:solidFill>
              <a:latin typeface="+mn-ea"/>
            </a:endParaRPr>
          </a:p>
          <a:p>
            <a:r>
              <a:rPr lang="zh-CN" altLang="en-US" sz="2000" dirty="0">
                <a:solidFill>
                  <a:schemeClr val="tx1">
                    <a:lumMod val="65000"/>
                    <a:lumOff val="35000"/>
                  </a:schemeClr>
                </a:solidFill>
                <a:latin typeface="+mn-ea"/>
              </a:rPr>
              <a:t>结果显示优化并不明显，因为</a:t>
            </a:r>
            <a:r>
              <a:rPr lang="en-US" altLang="zh-CN" sz="2000" dirty="0">
                <a:solidFill>
                  <a:schemeClr val="tx1">
                    <a:lumMod val="65000"/>
                    <a:lumOff val="35000"/>
                  </a:schemeClr>
                </a:solidFill>
                <a:latin typeface="+mn-ea"/>
              </a:rPr>
              <a:t>tmpfs</a:t>
            </a:r>
            <a:r>
              <a:rPr lang="zh-CN" altLang="en-US" sz="2000" dirty="0">
                <a:solidFill>
                  <a:schemeClr val="tx1">
                    <a:lumMod val="65000"/>
                    <a:lumOff val="35000"/>
                  </a:schemeClr>
                </a:solidFill>
                <a:latin typeface="+mn-ea"/>
              </a:rPr>
              <a:t>只能帮助改善节点上的账本验证阶段。我们测试到在</a:t>
            </a:r>
            <a:r>
              <a:rPr lang="en-US" altLang="zh-CN" sz="2000" dirty="0">
                <a:solidFill>
                  <a:schemeClr val="tx1">
                    <a:lumMod val="65000"/>
                    <a:lumOff val="35000"/>
                  </a:schemeClr>
                </a:solidFill>
                <a:latin typeface="+mn-ea"/>
              </a:rPr>
              <a:t>32-vCPU</a:t>
            </a:r>
            <a:r>
              <a:rPr lang="zh-CN" altLang="en-US" sz="2000" dirty="0">
                <a:solidFill>
                  <a:schemeClr val="tx1">
                    <a:lumMod val="65000"/>
                    <a:lumOff val="35000"/>
                  </a:schemeClr>
                </a:solidFill>
                <a:latin typeface="+mn-ea"/>
              </a:rPr>
              <a:t>节点上进行消费交易的峰值是</a:t>
            </a:r>
            <a:r>
              <a:rPr lang="en-US" altLang="zh-CN" sz="2000" dirty="0">
                <a:solidFill>
                  <a:schemeClr val="tx1">
                    <a:lumMod val="65000"/>
                    <a:lumOff val="35000"/>
                  </a:schemeClr>
                </a:solidFill>
                <a:latin typeface="+mn-ea"/>
              </a:rPr>
              <a:t>3870tps</a:t>
            </a:r>
            <a:r>
              <a:rPr lang="zh-CN" altLang="en-US" sz="2000" dirty="0">
                <a:solidFill>
                  <a:schemeClr val="tx1">
                    <a:lumMod val="65000"/>
                    <a:lumOff val="35000"/>
                  </a:schemeClr>
                </a:solidFill>
                <a:latin typeface="+mn-ea"/>
              </a:rPr>
              <a:t>，仅仅比</a:t>
            </a:r>
            <a:r>
              <a:rPr lang="en-US" altLang="zh-CN" sz="2000" dirty="0">
                <a:solidFill>
                  <a:schemeClr val="tx1">
                    <a:lumMod val="65000"/>
                    <a:lumOff val="35000"/>
                  </a:schemeClr>
                </a:solidFill>
                <a:latin typeface="+mn-ea"/>
              </a:rPr>
              <a:t>SSD</a:t>
            </a:r>
            <a:r>
              <a:rPr lang="zh-CN" altLang="en-US" sz="2000" dirty="0">
                <a:solidFill>
                  <a:schemeClr val="tx1">
                    <a:lumMod val="65000"/>
                    <a:lumOff val="35000"/>
                  </a:schemeClr>
                </a:solidFill>
                <a:latin typeface="+mn-ea"/>
              </a:rPr>
              <a:t>高了</a:t>
            </a:r>
            <a:r>
              <a:rPr lang="en-US" altLang="zh-CN" sz="2000" dirty="0">
                <a:solidFill>
                  <a:schemeClr val="tx1">
                    <a:lumMod val="65000"/>
                    <a:lumOff val="35000"/>
                  </a:schemeClr>
                </a:solidFill>
                <a:latin typeface="+mn-ea"/>
              </a:rPr>
              <a:t>9%</a:t>
            </a:r>
            <a:r>
              <a:rPr lang="zh-CN" altLang="en-US" sz="2000" dirty="0">
                <a:solidFill>
                  <a:schemeClr val="tx1">
                    <a:lumMod val="65000"/>
                    <a:lumOff val="35000"/>
                  </a:schemeClr>
                </a:solidFill>
                <a:latin typeface="+mn-ea"/>
              </a:rPr>
              <a:t>。</a:t>
            </a:r>
          </a:p>
          <a:p>
            <a:endParaRPr lang="zh-CN" altLang="en-US" sz="2000" dirty="0">
              <a:solidFill>
                <a:schemeClr val="tx1">
                  <a:lumMod val="65000"/>
                  <a:lumOff val="35000"/>
                </a:schemeClr>
              </a:solidFill>
              <a:latin typeface="+mn-ea"/>
            </a:endParaRPr>
          </a:p>
        </p:txBody>
      </p:sp>
    </p:spTree>
    <p:extLst>
      <p:ext uri="{BB962C8B-B14F-4D97-AF65-F5344CB8AC3E}">
        <p14:creationId xmlns:p14="http://schemas.microsoft.com/office/powerpoint/2010/main" val="4889852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tretch>
            <a:fillRect/>
          </a:stretch>
        </p:blipFill>
        <p:spPr>
          <a:xfrm>
            <a:off x="0" y="0"/>
            <a:ext cx="6858000" cy="5143500"/>
          </a:xfrm>
          <a:prstGeom prst="rect">
            <a:avLst/>
          </a:prstGeom>
        </p:spPr>
      </p:pic>
      <p:sp>
        <p:nvSpPr>
          <p:cNvPr id="3" name="矩形 2"/>
          <p:cNvSpPr/>
          <p:nvPr/>
        </p:nvSpPr>
        <p:spPr>
          <a:xfrm>
            <a:off x="2130496" y="0"/>
            <a:ext cx="7021124" cy="5158740"/>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1821819 w 2736219"/>
              <a:gd name="connsiteY0" fmla="*/ 0 h 5172293"/>
              <a:gd name="connsiteX1" fmla="*/ 2736219 w 2736219"/>
              <a:gd name="connsiteY1" fmla="*/ 0 h 5172293"/>
              <a:gd name="connsiteX2" fmla="*/ 2736219 w 2736219"/>
              <a:gd name="connsiteY2" fmla="*/ 914400 h 5172293"/>
              <a:gd name="connsiteX3" fmla="*/ 0 w 2736219"/>
              <a:gd name="connsiteY3" fmla="*/ 5172293 h 5172293"/>
              <a:gd name="connsiteX4" fmla="*/ 1821819 w 2736219"/>
              <a:gd name="connsiteY4" fmla="*/ 0 h 5172293"/>
              <a:gd name="connsiteX0" fmla="*/ 1821819 w 7273318"/>
              <a:gd name="connsiteY0" fmla="*/ 0 h 5172293"/>
              <a:gd name="connsiteX1" fmla="*/ 2736219 w 7273318"/>
              <a:gd name="connsiteY1" fmla="*/ 0 h 5172293"/>
              <a:gd name="connsiteX2" fmla="*/ 7273318 w 7273318"/>
              <a:gd name="connsiteY2" fmla="*/ 5151353 h 5172293"/>
              <a:gd name="connsiteX3" fmla="*/ 0 w 7273318"/>
              <a:gd name="connsiteY3" fmla="*/ 5172293 h 5172293"/>
              <a:gd name="connsiteX4" fmla="*/ 1821819 w 7273318"/>
              <a:gd name="connsiteY4" fmla="*/ 0 h 5172293"/>
              <a:gd name="connsiteX0" fmla="*/ 1821819 w 7273318"/>
              <a:gd name="connsiteY0" fmla="*/ 0 h 5172293"/>
              <a:gd name="connsiteX1" fmla="*/ 7266338 w 7273318"/>
              <a:gd name="connsiteY1" fmla="*/ 0 h 5172293"/>
              <a:gd name="connsiteX2" fmla="*/ 7273318 w 7273318"/>
              <a:gd name="connsiteY2" fmla="*/ 5151353 h 5172293"/>
              <a:gd name="connsiteX3" fmla="*/ 0 w 7273318"/>
              <a:gd name="connsiteY3" fmla="*/ 5172293 h 5172293"/>
              <a:gd name="connsiteX4" fmla="*/ 1821819 w 7273318"/>
              <a:gd name="connsiteY4" fmla="*/ 0 h 5172293"/>
              <a:gd name="connsiteX0" fmla="*/ 2606758 w 7273318"/>
              <a:gd name="connsiteY0" fmla="*/ 7640 h 5172293"/>
              <a:gd name="connsiteX1" fmla="*/ 7266338 w 7273318"/>
              <a:gd name="connsiteY1" fmla="*/ 0 h 5172293"/>
              <a:gd name="connsiteX2" fmla="*/ 7273318 w 7273318"/>
              <a:gd name="connsiteY2" fmla="*/ 5151353 h 5172293"/>
              <a:gd name="connsiteX3" fmla="*/ 0 w 7273318"/>
              <a:gd name="connsiteY3" fmla="*/ 5172293 h 5172293"/>
              <a:gd name="connsiteX4" fmla="*/ 2606758 w 7273318"/>
              <a:gd name="connsiteY4" fmla="*/ 7640 h 5172293"/>
              <a:gd name="connsiteX0" fmla="*/ 2355273 w 7021833"/>
              <a:gd name="connsiteY0" fmla="*/ 7640 h 5172293"/>
              <a:gd name="connsiteX1" fmla="*/ 7014853 w 7021833"/>
              <a:gd name="connsiteY1" fmla="*/ 0 h 5172293"/>
              <a:gd name="connsiteX2" fmla="*/ 7021833 w 7021833"/>
              <a:gd name="connsiteY2" fmla="*/ 5151353 h 5172293"/>
              <a:gd name="connsiteX3" fmla="*/ 0 w 7021833"/>
              <a:gd name="connsiteY3" fmla="*/ 5172293 h 5172293"/>
              <a:gd name="connsiteX4" fmla="*/ 2355273 w 7021833"/>
              <a:gd name="connsiteY4" fmla="*/ 7640 h 5172293"/>
              <a:gd name="connsiteX0" fmla="*/ 2370514 w 7021833"/>
              <a:gd name="connsiteY0" fmla="*/ 7640 h 5172293"/>
              <a:gd name="connsiteX1" fmla="*/ 7014853 w 7021833"/>
              <a:gd name="connsiteY1" fmla="*/ 0 h 5172293"/>
              <a:gd name="connsiteX2" fmla="*/ 7021833 w 7021833"/>
              <a:gd name="connsiteY2" fmla="*/ 5151353 h 5172293"/>
              <a:gd name="connsiteX3" fmla="*/ 0 w 7021833"/>
              <a:gd name="connsiteY3" fmla="*/ 5172293 h 5172293"/>
              <a:gd name="connsiteX4" fmla="*/ 2370514 w 7021833"/>
              <a:gd name="connsiteY4" fmla="*/ 7640 h 5172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1833" h="5172293">
                <a:moveTo>
                  <a:pt x="2370514" y="7640"/>
                </a:moveTo>
                <a:lnTo>
                  <a:pt x="7014853" y="0"/>
                </a:lnTo>
                <a:cubicBezTo>
                  <a:pt x="7017180" y="1717118"/>
                  <a:pt x="7019506" y="3434235"/>
                  <a:pt x="7021833" y="5151353"/>
                </a:cubicBezTo>
                <a:lnTo>
                  <a:pt x="0" y="5172293"/>
                </a:lnTo>
                <a:lnTo>
                  <a:pt x="2370514" y="7640"/>
                </a:lnTo>
                <a:close/>
              </a:path>
            </a:pathLst>
          </a:custGeom>
          <a:blipFill>
            <a:blip r:embed="rId5"/>
            <a:srcRect/>
            <a:stretch>
              <a:fillRect t="-364" r="-566" b="-124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chemeClr val="tx1">
                  <a:lumMod val="65000"/>
                  <a:lumOff val="35000"/>
                </a:schemeClr>
              </a:solidFill>
              <a:effectLst/>
              <a:uLnTx/>
              <a:uFillTx/>
            </a:endParaRPr>
          </a:p>
        </p:txBody>
      </p:sp>
      <p:sp>
        <p:nvSpPr>
          <p:cNvPr id="6" name="矩形 5"/>
          <p:cNvSpPr/>
          <p:nvPr/>
        </p:nvSpPr>
        <p:spPr>
          <a:xfrm>
            <a:off x="3346495" y="1219200"/>
            <a:ext cx="5804339" cy="1360169"/>
          </a:xfrm>
          <a:custGeom>
            <a:avLst/>
            <a:gdLst>
              <a:gd name="connsiteX0" fmla="*/ 0 w 6490139"/>
              <a:gd name="connsiteY0" fmla="*/ 0 h 1769281"/>
              <a:gd name="connsiteX1" fmla="*/ 6490139 w 6490139"/>
              <a:gd name="connsiteY1" fmla="*/ 0 h 1769281"/>
              <a:gd name="connsiteX2" fmla="*/ 6490139 w 6490139"/>
              <a:gd name="connsiteY2" fmla="*/ 1769281 h 1769281"/>
              <a:gd name="connsiteX3" fmla="*/ 0 w 6490139"/>
              <a:gd name="connsiteY3" fmla="*/ 1769281 h 1769281"/>
              <a:gd name="connsiteX4" fmla="*/ 0 w 6490139"/>
              <a:gd name="connsiteY4" fmla="*/ 0 h 1769281"/>
              <a:gd name="connsiteX0" fmla="*/ 784860 w 6490139"/>
              <a:gd name="connsiteY0" fmla="*/ 15240 h 1769281"/>
              <a:gd name="connsiteX1" fmla="*/ 6490139 w 6490139"/>
              <a:gd name="connsiteY1" fmla="*/ 0 h 1769281"/>
              <a:gd name="connsiteX2" fmla="*/ 6490139 w 6490139"/>
              <a:gd name="connsiteY2" fmla="*/ 1769281 h 1769281"/>
              <a:gd name="connsiteX3" fmla="*/ 0 w 6490139"/>
              <a:gd name="connsiteY3" fmla="*/ 1769281 h 1769281"/>
              <a:gd name="connsiteX4" fmla="*/ 784860 w 6490139"/>
              <a:gd name="connsiteY4" fmla="*/ 15240 h 1769281"/>
              <a:gd name="connsiteX0" fmla="*/ 792480 w 6490139"/>
              <a:gd name="connsiteY0" fmla="*/ 15240 h 1769281"/>
              <a:gd name="connsiteX1" fmla="*/ 6490139 w 6490139"/>
              <a:gd name="connsiteY1" fmla="*/ 0 h 1769281"/>
              <a:gd name="connsiteX2" fmla="*/ 6490139 w 6490139"/>
              <a:gd name="connsiteY2" fmla="*/ 1769281 h 1769281"/>
              <a:gd name="connsiteX3" fmla="*/ 0 w 6490139"/>
              <a:gd name="connsiteY3" fmla="*/ 1769281 h 1769281"/>
              <a:gd name="connsiteX4" fmla="*/ 792480 w 6490139"/>
              <a:gd name="connsiteY4" fmla="*/ 15240 h 1769281"/>
              <a:gd name="connsiteX0" fmla="*/ 744785 w 6442444"/>
              <a:gd name="connsiteY0" fmla="*/ 15240 h 1779584"/>
              <a:gd name="connsiteX1" fmla="*/ 6442444 w 6442444"/>
              <a:gd name="connsiteY1" fmla="*/ 0 h 1779584"/>
              <a:gd name="connsiteX2" fmla="*/ 6442444 w 6442444"/>
              <a:gd name="connsiteY2" fmla="*/ 1769281 h 1779584"/>
              <a:gd name="connsiteX3" fmla="*/ 0 w 6442444"/>
              <a:gd name="connsiteY3" fmla="*/ 1779584 h 1779584"/>
              <a:gd name="connsiteX4" fmla="*/ 744785 w 6442444"/>
              <a:gd name="connsiteY4" fmla="*/ 15240 h 1779584"/>
              <a:gd name="connsiteX0" fmla="*/ 1221735 w 6442444"/>
              <a:gd name="connsiteY0" fmla="*/ 53429 h 1779584"/>
              <a:gd name="connsiteX1" fmla="*/ 6442444 w 6442444"/>
              <a:gd name="connsiteY1" fmla="*/ 0 h 1779584"/>
              <a:gd name="connsiteX2" fmla="*/ 6442444 w 6442444"/>
              <a:gd name="connsiteY2" fmla="*/ 1769281 h 1779584"/>
              <a:gd name="connsiteX3" fmla="*/ 0 w 6442444"/>
              <a:gd name="connsiteY3" fmla="*/ 1779584 h 1779584"/>
              <a:gd name="connsiteX4" fmla="*/ 1221735 w 6442444"/>
              <a:gd name="connsiteY4" fmla="*/ 53429 h 1779584"/>
              <a:gd name="connsiteX0" fmla="*/ 592161 w 5812870"/>
              <a:gd name="connsiteY0" fmla="*/ 53429 h 1779584"/>
              <a:gd name="connsiteX1" fmla="*/ 5812870 w 5812870"/>
              <a:gd name="connsiteY1" fmla="*/ 0 h 1779584"/>
              <a:gd name="connsiteX2" fmla="*/ 5812870 w 5812870"/>
              <a:gd name="connsiteY2" fmla="*/ 1769281 h 1779584"/>
              <a:gd name="connsiteX3" fmla="*/ 0 w 5812870"/>
              <a:gd name="connsiteY3" fmla="*/ 1779584 h 1779584"/>
              <a:gd name="connsiteX4" fmla="*/ 592161 w 5812870"/>
              <a:gd name="connsiteY4" fmla="*/ 53429 h 177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2870" h="1779584">
                <a:moveTo>
                  <a:pt x="592161" y="53429"/>
                </a:moveTo>
                <a:lnTo>
                  <a:pt x="5812870" y="0"/>
                </a:lnTo>
                <a:lnTo>
                  <a:pt x="5812870" y="1769281"/>
                </a:lnTo>
                <a:lnTo>
                  <a:pt x="0" y="1779584"/>
                </a:lnTo>
                <a:lnTo>
                  <a:pt x="592161" y="53429"/>
                </a:lnTo>
                <a:close/>
              </a:path>
            </a:pathLst>
          </a:custGeom>
          <a:solidFill>
            <a:srgbClr val="0070C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lumMod val="65000"/>
                  <a:lumOff val="35000"/>
                </a:schemeClr>
              </a:solidFill>
              <a:effectLst/>
              <a:uLnTx/>
              <a:uFillTx/>
            </a:endParaRPr>
          </a:p>
        </p:txBody>
      </p:sp>
      <p:sp>
        <p:nvSpPr>
          <p:cNvPr id="13" name="TextBox 42"/>
          <p:cNvSpPr txBox="1"/>
          <p:nvPr/>
        </p:nvSpPr>
        <p:spPr>
          <a:xfrm>
            <a:off x="3253936" y="1556883"/>
            <a:ext cx="6218057" cy="684803"/>
          </a:xfrm>
          <a:prstGeom prst="rect">
            <a:avLst/>
          </a:prstGeom>
          <a:noFill/>
        </p:spPr>
        <p:txBody>
          <a:bodyPr wrap="square" lIns="68580" tIns="34290" rIns="68580" bIns="34290" rtlCol="0">
            <a:spAutoFit/>
          </a:bodyPr>
          <a:lstStyle/>
          <a:p>
            <a:pPr lvl="0" algn="ctr" defTabSz="914400">
              <a:defRPr/>
            </a:pPr>
            <a:r>
              <a:rPr lang="en-US" altLang="zh-CN" sz="4000" b="1" kern="0" dirty="0">
                <a:solidFill>
                  <a:schemeClr val="bg1"/>
                </a:solidFill>
                <a:effectLst>
                  <a:outerShdw blurRad="38100" dist="38100" dir="2700000" algn="tl">
                    <a:srgbClr val="000000">
                      <a:alpha val="43137"/>
                    </a:srgbClr>
                  </a:outerShdw>
                </a:effectLst>
                <a:latin typeface="+mn-ea"/>
              </a:rPr>
              <a:t>Thanks</a:t>
            </a:r>
            <a:endParaRPr lang="zh-CN" altLang="en-US" sz="4000" b="1" kern="0" dirty="0">
              <a:solidFill>
                <a:schemeClr val="bg1"/>
              </a:solidFill>
              <a:effectLst>
                <a:outerShdw blurRad="38100" dist="38100" dir="2700000" algn="tl">
                  <a:srgbClr val="000000">
                    <a:alpha val="43137"/>
                  </a:srgbClr>
                </a:outerShdw>
              </a:effectLst>
              <a:latin typeface="+mn-ea"/>
            </a:endParaRPr>
          </a:p>
        </p:txBody>
      </p:sp>
      <p:grpSp>
        <p:nvGrpSpPr>
          <p:cNvPr id="4" name="组合 3"/>
          <p:cNvGrpSpPr/>
          <p:nvPr/>
        </p:nvGrpSpPr>
        <p:grpSpPr>
          <a:xfrm>
            <a:off x="4851496" y="3956425"/>
            <a:ext cx="3043726" cy="369332"/>
            <a:chOff x="4885444" y="3530897"/>
            <a:chExt cx="2326498" cy="369332"/>
          </a:xfrm>
        </p:grpSpPr>
        <p:sp>
          <p:nvSpPr>
            <p:cNvPr id="46" name="圆角矩形 45"/>
            <p:cNvSpPr/>
            <p:nvPr/>
          </p:nvSpPr>
          <p:spPr>
            <a:xfrm>
              <a:off x="4885444" y="3541641"/>
              <a:ext cx="2326498" cy="327413"/>
            </a:xfrm>
            <a:prstGeom prst="roundRect">
              <a:avLst>
                <a:gd name="adj" fmla="val 5000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000" b="0" i="0" u="none" strike="noStrike" kern="0" cap="none" spc="0" normalizeH="0" baseline="0" noProof="0">
                <a:ln>
                  <a:noFill/>
                </a:ln>
                <a:solidFill>
                  <a:schemeClr val="tx1">
                    <a:lumMod val="65000"/>
                    <a:lumOff val="35000"/>
                  </a:schemeClr>
                </a:solidFill>
                <a:effectLst/>
                <a:uLnTx/>
                <a:uFillTx/>
                <a:latin typeface="+mn-ea"/>
              </a:endParaRPr>
            </a:p>
          </p:txBody>
        </p:sp>
        <p:sp>
          <p:nvSpPr>
            <p:cNvPr id="14" name="TextBox 13"/>
            <p:cNvSpPr txBox="1"/>
            <p:nvPr/>
          </p:nvSpPr>
          <p:spPr>
            <a:xfrm>
              <a:off x="4949784" y="3530897"/>
              <a:ext cx="2099131"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chemeClr val="tx1">
                      <a:lumMod val="65000"/>
                      <a:lumOff val="35000"/>
                    </a:schemeClr>
                  </a:solidFill>
                  <a:effectLst/>
                  <a:uLnTx/>
                  <a:uFillTx/>
                </a:rPr>
                <a:t>  Reporter</a:t>
              </a:r>
              <a:r>
                <a:rPr lang="en-US" altLang="zh-CN" sz="1800" kern="0" dirty="0">
                  <a:solidFill>
                    <a:schemeClr val="tx1">
                      <a:lumMod val="65000"/>
                      <a:lumOff val="35000"/>
                    </a:schemeClr>
                  </a:solidFill>
                </a:rPr>
                <a:t>:Vayne</a:t>
              </a:r>
              <a:r>
                <a:rPr lang="zh-CN" altLang="en-US" sz="1800" kern="0" dirty="0">
                  <a:solidFill>
                    <a:schemeClr val="tx1">
                      <a:lumMod val="65000"/>
                      <a:lumOff val="35000"/>
                    </a:schemeClr>
                  </a:solidFill>
                </a:rPr>
                <a:t> </a:t>
              </a:r>
              <a:r>
                <a:rPr lang="en-US" altLang="zh-CN" sz="1800" kern="0" dirty="0">
                  <a:solidFill>
                    <a:schemeClr val="tx1">
                      <a:lumMod val="65000"/>
                      <a:lumOff val="35000"/>
                    </a:schemeClr>
                  </a:solidFill>
                </a:rPr>
                <a:t>Tian</a:t>
              </a:r>
              <a:endParaRPr kumimoji="0" lang="zh-CN" altLang="en-US" sz="1800" b="0" i="0" u="none" strike="noStrike" kern="0" cap="none" spc="0" normalizeH="0" baseline="0" noProof="0" dirty="0">
                <a:ln>
                  <a:noFill/>
                </a:ln>
                <a:solidFill>
                  <a:schemeClr val="tx1">
                    <a:lumMod val="65000"/>
                    <a:lumOff val="35000"/>
                  </a:schemeClr>
                </a:solidFill>
                <a:effectLst/>
                <a:uLnTx/>
                <a:uFillTx/>
              </a:endParaRPr>
            </a:p>
          </p:txBody>
        </p:sp>
      </p:grpSp>
    </p:spTree>
    <p:custDataLst>
      <p:tags r:id="rId1"/>
    </p:custDataLst>
    <p:extLst>
      <p:ext uri="{BB962C8B-B14F-4D97-AF65-F5344CB8AC3E}">
        <p14:creationId xmlns:p14="http://schemas.microsoft.com/office/powerpoint/2010/main" val="307518735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3"/>
                                        </p:tgtEl>
                                        <p:attrNameLst>
                                          <p:attrName>ppt_y</p:attrName>
                                        </p:attrNameLst>
                                      </p:cBhvr>
                                      <p:tavLst>
                                        <p:tav tm="0">
                                          <p:val>
                                            <p:strVal val="#ppt_y"/>
                                          </p:val>
                                        </p:tav>
                                        <p:tav tm="100000">
                                          <p:val>
                                            <p:strVal val="#ppt_y"/>
                                          </p:val>
                                        </p:tav>
                                      </p:tavLst>
                                    </p:anim>
                                    <p:anim calcmode="lin" valueType="num">
                                      <p:cBhvr>
                                        <p:cTn id="14"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p:bldLst>
  </p:timing>
  <p:extLst mod="1">
    <p:ext uri="{E180D4A7-C9FB-4DFB-919C-405C955672EB}">
      <p14:showEvtLst xmlns:p14="http://schemas.microsoft.com/office/powerpoint/2010/main">
        <p14:playEvt time="0" objId="5"/>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050454" y="306811"/>
            <a:ext cx="5043092" cy="377026"/>
          </a:xfrm>
          <a:prstGeom prst="rect">
            <a:avLst/>
          </a:prstGeom>
          <a:noFill/>
        </p:spPr>
        <p:txBody>
          <a:bodyPr wrap="square" lIns="68580" tIns="34290" rIns="68580" bIns="34290" rtlCol="0">
            <a:spAutoFit/>
          </a:bodyPr>
          <a:lstStyle/>
          <a:p>
            <a:pPr algn="ctr"/>
            <a:r>
              <a:rPr lang="en-US" altLang="zh-CN" sz="2000" b="1" dirty="0">
                <a:solidFill>
                  <a:schemeClr val="tx1">
                    <a:lumMod val="65000"/>
                    <a:lumOff val="35000"/>
                  </a:schemeClr>
                </a:solidFill>
                <a:latin typeface="+mn-ea"/>
              </a:rPr>
              <a:t>Limitations of traditional blockchain</a:t>
            </a:r>
          </a:p>
        </p:txBody>
      </p:sp>
      <p:sp>
        <p:nvSpPr>
          <p:cNvPr id="42" name="圆角矩形 41"/>
          <p:cNvSpPr/>
          <p:nvPr/>
        </p:nvSpPr>
        <p:spPr>
          <a:xfrm>
            <a:off x="899160" y="1221265"/>
            <a:ext cx="7345680" cy="3615423"/>
          </a:xfrm>
          <a:prstGeom prst="roundRect">
            <a:avLst>
              <a:gd name="adj" fmla="val 0"/>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3" name="TextBox 42"/>
          <p:cNvSpPr txBox="1"/>
          <p:nvPr/>
        </p:nvSpPr>
        <p:spPr>
          <a:xfrm>
            <a:off x="1230881" y="2031804"/>
            <a:ext cx="6869942" cy="2154051"/>
          </a:xfrm>
          <a:prstGeom prst="rect">
            <a:avLst/>
          </a:prstGeom>
          <a:noFill/>
        </p:spPr>
        <p:txBody>
          <a:bodyPr wrap="square" lIns="0" tIns="0" rIns="0" bIns="0" rtlCol="0">
            <a:spAutoFit/>
          </a:bodyPr>
          <a:lstStyle/>
          <a:p>
            <a:r>
              <a:rPr lang="en-US" altLang="zh-CN" sz="1800" dirty="0">
                <a:solidFill>
                  <a:schemeClr val="tx1">
                    <a:lumMod val="65000"/>
                    <a:lumOff val="35000"/>
                  </a:schemeClr>
                </a:solidFill>
                <a:latin typeface="+mn-ea"/>
              </a:rPr>
              <a:t> • </a:t>
            </a:r>
            <a:r>
              <a:rPr lang="zh-CN" altLang="en-US" sz="1800" dirty="0">
                <a:solidFill>
                  <a:schemeClr val="tx1">
                    <a:lumMod val="65000"/>
                    <a:lumOff val="35000"/>
                  </a:schemeClr>
                </a:solidFill>
                <a:latin typeface="+mn-ea"/>
              </a:rPr>
              <a:t>共识机制是在平台中硬编码的</a:t>
            </a:r>
          </a:p>
          <a:p>
            <a:pPr algn="just">
              <a:lnSpc>
                <a:spcPct val="120000"/>
              </a:lnSpc>
            </a:pPr>
            <a:endParaRPr lang="en-US" altLang="zh-CN" sz="1800" dirty="0">
              <a:solidFill>
                <a:schemeClr val="tx1">
                  <a:lumMod val="65000"/>
                  <a:lumOff val="35000"/>
                </a:schemeClr>
              </a:solidFill>
              <a:latin typeface="+mn-ea"/>
            </a:endParaRPr>
          </a:p>
          <a:p>
            <a:r>
              <a:rPr lang="en-US" altLang="zh-CN" sz="1800" dirty="0">
                <a:solidFill>
                  <a:schemeClr val="tx1">
                    <a:lumMod val="65000"/>
                    <a:lumOff val="35000"/>
                  </a:schemeClr>
                </a:solidFill>
                <a:latin typeface="+mn-ea"/>
              </a:rPr>
              <a:t> • </a:t>
            </a:r>
            <a:r>
              <a:rPr lang="zh-CN" altLang="en-US" sz="1800" dirty="0">
                <a:solidFill>
                  <a:schemeClr val="tx1">
                    <a:lumMod val="65000"/>
                    <a:lumOff val="35000"/>
                  </a:schemeClr>
                </a:solidFill>
                <a:latin typeface="+mn-ea"/>
              </a:rPr>
              <a:t>交易验证的信任模型是被共识算法所决定的</a:t>
            </a:r>
          </a:p>
          <a:p>
            <a:pPr algn="just">
              <a:lnSpc>
                <a:spcPct val="120000"/>
              </a:lnSpc>
            </a:pPr>
            <a:endParaRPr lang="en-US" altLang="zh-CN" sz="1800" dirty="0">
              <a:solidFill>
                <a:schemeClr val="tx1">
                  <a:lumMod val="65000"/>
                  <a:lumOff val="35000"/>
                </a:schemeClr>
              </a:solidFill>
              <a:latin typeface="+mn-ea"/>
            </a:endParaRPr>
          </a:p>
          <a:p>
            <a:pPr algn="just">
              <a:lnSpc>
                <a:spcPct val="120000"/>
              </a:lnSpc>
            </a:pPr>
            <a:r>
              <a:rPr lang="en-US" altLang="zh-CN" sz="1800" dirty="0">
                <a:solidFill>
                  <a:schemeClr val="tx1">
                    <a:lumMod val="65000"/>
                    <a:lumOff val="35000"/>
                  </a:schemeClr>
                </a:solidFill>
                <a:latin typeface="+mn-ea"/>
              </a:rPr>
              <a:t> • </a:t>
            </a:r>
            <a:r>
              <a:rPr lang="zh-CN" altLang="en-US" sz="1800" dirty="0">
                <a:solidFill>
                  <a:schemeClr val="tx1">
                    <a:lumMod val="65000"/>
                    <a:lumOff val="35000"/>
                  </a:schemeClr>
                </a:solidFill>
                <a:latin typeface="+mn-ea"/>
              </a:rPr>
              <a:t>智能合约必须使用固定的，不标准的，领域特定语言编写，这阻碍了它被进一步广泛的应用，并且可能导致一些编程错误</a:t>
            </a:r>
          </a:p>
          <a:p>
            <a:pPr algn="just">
              <a:lnSpc>
                <a:spcPct val="120000"/>
              </a:lnSpc>
            </a:pPr>
            <a:endParaRPr lang="en-US" altLang="zh-CN" sz="1600" dirty="0">
              <a:solidFill>
                <a:schemeClr val="tx1">
                  <a:lumMod val="65000"/>
                  <a:lumOff val="35000"/>
                </a:schemeClr>
              </a:solidFill>
              <a:latin typeface="微软雅黑" pitchFamily="34" charset="-122"/>
              <a:ea typeface="微软雅黑" pitchFamily="34" charset="-122"/>
            </a:endParaRPr>
          </a:p>
        </p:txBody>
      </p:sp>
      <p:sp>
        <p:nvSpPr>
          <p:cNvPr id="44" name="矩形 93"/>
          <p:cNvSpPr/>
          <p:nvPr/>
        </p:nvSpPr>
        <p:spPr>
          <a:xfrm>
            <a:off x="861492" y="1176702"/>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5" name="矩形 93"/>
          <p:cNvSpPr/>
          <p:nvPr/>
        </p:nvSpPr>
        <p:spPr>
          <a:xfrm rot="10800000">
            <a:off x="7956808" y="4593219"/>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Tree>
    <p:extLst>
      <p:ext uri="{BB962C8B-B14F-4D97-AF65-F5344CB8AC3E}">
        <p14:creationId xmlns:p14="http://schemas.microsoft.com/office/powerpoint/2010/main" val="40639197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050454" y="306811"/>
            <a:ext cx="5043092" cy="377026"/>
          </a:xfrm>
          <a:prstGeom prst="rect">
            <a:avLst/>
          </a:prstGeom>
          <a:noFill/>
        </p:spPr>
        <p:txBody>
          <a:bodyPr wrap="square" lIns="68580" tIns="34290" rIns="68580" bIns="34290" rtlCol="0">
            <a:spAutoFit/>
          </a:bodyPr>
          <a:lstStyle/>
          <a:p>
            <a:pPr algn="ctr"/>
            <a:r>
              <a:rPr lang="en-US" altLang="zh-CN" sz="2000" b="1" dirty="0">
                <a:solidFill>
                  <a:schemeClr val="tx1">
                    <a:lumMod val="65000"/>
                    <a:lumOff val="35000"/>
                  </a:schemeClr>
                </a:solidFill>
                <a:latin typeface="+mn-ea"/>
              </a:rPr>
              <a:t>Limitations of traditional blockchain</a:t>
            </a:r>
          </a:p>
        </p:txBody>
      </p:sp>
      <p:sp>
        <p:nvSpPr>
          <p:cNvPr id="42" name="圆角矩形 41"/>
          <p:cNvSpPr/>
          <p:nvPr/>
        </p:nvSpPr>
        <p:spPr>
          <a:xfrm>
            <a:off x="899160" y="1221266"/>
            <a:ext cx="7345680" cy="3457060"/>
          </a:xfrm>
          <a:prstGeom prst="roundRect">
            <a:avLst>
              <a:gd name="adj" fmla="val 0"/>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1149524" y="1976038"/>
            <a:ext cx="6750750" cy="2190984"/>
          </a:xfrm>
          <a:prstGeom prst="rect">
            <a:avLst/>
          </a:prstGeom>
          <a:noFill/>
        </p:spPr>
        <p:txBody>
          <a:bodyPr wrap="square" lIns="0" tIns="0" rIns="0" bIns="0" rtlCol="0">
            <a:spAutoFit/>
          </a:bodyPr>
          <a:lstStyle/>
          <a:p>
            <a:r>
              <a:rPr lang="en-US" altLang="zh-CN" sz="1600" dirty="0">
                <a:solidFill>
                  <a:schemeClr val="tx1">
                    <a:lumMod val="65000"/>
                    <a:lumOff val="35000"/>
                  </a:schemeClr>
                </a:solidFill>
                <a:latin typeface="+mn-ea"/>
              </a:rPr>
              <a:t>• </a:t>
            </a:r>
            <a:r>
              <a:rPr lang="zh-CN" altLang="en-US" sz="1600" dirty="0">
                <a:solidFill>
                  <a:schemeClr val="tx1">
                    <a:lumMod val="65000"/>
                    <a:lumOff val="35000"/>
                  </a:schemeClr>
                </a:solidFill>
                <a:latin typeface="+mn-ea"/>
              </a:rPr>
              <a:t>全节点都对交易进行排序</a:t>
            </a:r>
            <a:r>
              <a:rPr lang="en-US" altLang="zh-CN" sz="1600" dirty="0">
                <a:solidFill>
                  <a:schemeClr val="tx1">
                    <a:lumMod val="65000"/>
                    <a:lumOff val="35000"/>
                  </a:schemeClr>
                </a:solidFill>
                <a:latin typeface="+mn-ea"/>
              </a:rPr>
              <a:t>-</a:t>
            </a:r>
            <a:r>
              <a:rPr lang="zh-CN" altLang="en-US" sz="1600" dirty="0">
                <a:solidFill>
                  <a:schemeClr val="tx1">
                    <a:lumMod val="65000"/>
                    <a:lumOff val="35000"/>
                  </a:schemeClr>
                </a:solidFill>
                <a:latin typeface="+mn-ea"/>
              </a:rPr>
              <a:t>执行过程会限制性能，并且还需要一些复杂的方法去防止对平台发起的拒绝攻击，这种攻击源自不可信的智能合约</a:t>
            </a:r>
          </a:p>
          <a:p>
            <a:pPr algn="just">
              <a:lnSpc>
                <a:spcPct val="120000"/>
              </a:lnSpc>
            </a:pPr>
            <a:r>
              <a:rPr lang="en-US" altLang="zh-CN" sz="1600" dirty="0">
                <a:solidFill>
                  <a:schemeClr val="tx1">
                    <a:lumMod val="65000"/>
                    <a:lumOff val="35000"/>
                  </a:schemeClr>
                </a:solidFill>
                <a:latin typeface="+mn-ea"/>
              </a:rPr>
              <a:t> </a:t>
            </a:r>
          </a:p>
          <a:p>
            <a:r>
              <a:rPr lang="en-US" altLang="zh-CN" sz="1600" dirty="0">
                <a:solidFill>
                  <a:schemeClr val="tx1">
                    <a:lumMod val="65000"/>
                    <a:lumOff val="35000"/>
                  </a:schemeClr>
                </a:solidFill>
                <a:latin typeface="+mn-ea"/>
              </a:rPr>
              <a:t>• </a:t>
            </a:r>
            <a:r>
              <a:rPr lang="zh-CN" altLang="en-US" sz="1600" dirty="0">
                <a:solidFill>
                  <a:schemeClr val="tx1">
                    <a:lumMod val="65000"/>
                    <a:lumOff val="35000"/>
                  </a:schemeClr>
                </a:solidFill>
                <a:latin typeface="+mn-ea"/>
              </a:rPr>
              <a:t>交易必须是确定的，但这很难以编程层面的方法去保证</a:t>
            </a:r>
          </a:p>
          <a:p>
            <a:pPr>
              <a:lnSpc>
                <a:spcPct val="120000"/>
              </a:lnSpc>
            </a:pPr>
            <a:endParaRPr lang="en-US" altLang="zh-CN" sz="1600" dirty="0">
              <a:solidFill>
                <a:schemeClr val="tx1">
                  <a:lumMod val="65000"/>
                  <a:lumOff val="35000"/>
                </a:schemeClr>
              </a:solidFill>
              <a:latin typeface="+mn-ea"/>
            </a:endParaRPr>
          </a:p>
          <a:p>
            <a:pPr algn="just">
              <a:lnSpc>
                <a:spcPct val="120000"/>
              </a:lnSpc>
            </a:pPr>
            <a:r>
              <a:rPr lang="en-US" altLang="zh-CN" sz="1600" dirty="0">
                <a:solidFill>
                  <a:schemeClr val="tx1">
                    <a:lumMod val="65000"/>
                    <a:lumOff val="35000"/>
                  </a:schemeClr>
                </a:solidFill>
                <a:latin typeface="+mn-ea"/>
              </a:rPr>
              <a:t>• </a:t>
            </a:r>
            <a:r>
              <a:rPr lang="zh-CN" altLang="en-US" sz="1600" dirty="0">
                <a:solidFill>
                  <a:schemeClr val="tx1">
                    <a:lumMod val="65000"/>
                    <a:lumOff val="35000"/>
                  </a:schemeClr>
                </a:solidFill>
                <a:latin typeface="+mn-ea"/>
              </a:rPr>
              <a:t>每个智能合约都在所有的节点上运行，这和它的保密特性相矛盾，并且禁止仅向一部分节点发送合约代码与状态</a:t>
            </a:r>
          </a:p>
          <a:p>
            <a:pPr algn="just">
              <a:lnSpc>
                <a:spcPct val="120000"/>
              </a:lnSpc>
            </a:pPr>
            <a:endParaRPr lang="en-US" altLang="zh-CN" sz="1600" dirty="0">
              <a:solidFill>
                <a:schemeClr val="tx1">
                  <a:lumMod val="65000"/>
                  <a:lumOff val="35000"/>
                </a:schemeClr>
              </a:solidFill>
              <a:latin typeface="微软雅黑" pitchFamily="34" charset="-122"/>
              <a:ea typeface="微软雅黑" pitchFamily="34" charset="-122"/>
            </a:endParaRPr>
          </a:p>
        </p:txBody>
      </p:sp>
      <p:sp>
        <p:nvSpPr>
          <p:cNvPr id="44" name="矩形 93"/>
          <p:cNvSpPr/>
          <p:nvPr/>
        </p:nvSpPr>
        <p:spPr>
          <a:xfrm>
            <a:off x="861492" y="1176702"/>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93"/>
          <p:cNvSpPr/>
          <p:nvPr/>
        </p:nvSpPr>
        <p:spPr>
          <a:xfrm rot="10800000">
            <a:off x="7994476" y="4396053"/>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6142876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45002" y="1249593"/>
            <a:ext cx="1788430" cy="1788430"/>
            <a:chOff x="4240335" y="3008435"/>
            <a:chExt cx="3711332" cy="3711332"/>
          </a:xfrm>
        </p:grpSpPr>
        <p:sp>
          <p:nvSpPr>
            <p:cNvPr id="3" name="椭圆 2"/>
            <p:cNvSpPr/>
            <p:nvPr/>
          </p:nvSpPr>
          <p:spPr>
            <a:xfrm>
              <a:off x="4240335" y="3008435"/>
              <a:ext cx="3711332" cy="3711332"/>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4" name="组合 3"/>
            <p:cNvGrpSpPr/>
            <p:nvPr/>
          </p:nvGrpSpPr>
          <p:grpSpPr>
            <a:xfrm>
              <a:off x="4710169" y="3478269"/>
              <a:ext cx="2771663" cy="2771663"/>
              <a:chOff x="2193191" y="1899415"/>
              <a:chExt cx="2421376" cy="2421376"/>
            </a:xfrm>
            <a:effectLst/>
          </p:grpSpPr>
          <p:sp>
            <p:nvSpPr>
              <p:cNvPr id="5" name="椭圆 4"/>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6" name="椭圆 5"/>
              <p:cNvSpPr/>
              <p:nvPr/>
            </p:nvSpPr>
            <p:spPr>
              <a:xfrm>
                <a:off x="2345502" y="2051726"/>
                <a:ext cx="2116756" cy="2116756"/>
              </a:xfrm>
              <a:prstGeom prst="ellipse">
                <a:avLst/>
              </a:prstGeom>
              <a:solidFill>
                <a:schemeClr val="bg1">
                  <a:lumMod val="95000"/>
                </a:schemeClr>
              </a:solidFill>
              <a:ln w="50800">
                <a:noFill/>
              </a:ln>
              <a:effectLst>
                <a:outerShdw blurRad="152400" dist="63500" dir="2700000" algn="tl" rotWithShape="0">
                  <a:schemeClr val="accent3">
                    <a:lumMod val="50000"/>
                    <a:alpha val="64000"/>
                  </a:schemeClr>
                </a:outerShdw>
              </a:effectLst>
              <a:scene3d>
                <a:camera prst="orthographicFront"/>
                <a:lightRig rig="threePt" dir="t"/>
              </a:scene3d>
              <a:sp3d prstMaterial="softEdge">
                <a:bevelT w="82550" h="254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sp>
        <p:nvSpPr>
          <p:cNvPr id="24" name="任意多边形 23"/>
          <p:cNvSpPr/>
          <p:nvPr/>
        </p:nvSpPr>
        <p:spPr>
          <a:xfrm>
            <a:off x="-89125" y="-427943"/>
            <a:ext cx="2128342" cy="6001429"/>
          </a:xfrm>
          <a:custGeom>
            <a:avLst/>
            <a:gdLst>
              <a:gd name="connsiteX0" fmla="*/ 0 w 2837789"/>
              <a:gd name="connsiteY0" fmla="*/ 0 h 8001905"/>
              <a:gd name="connsiteX1" fmla="*/ 2837788 w 2837789"/>
              <a:gd name="connsiteY1" fmla="*/ 0 h 8001905"/>
              <a:gd name="connsiteX2" fmla="*/ 2837788 w 2837789"/>
              <a:gd name="connsiteY2" fmla="*/ 1968500 h 8001905"/>
              <a:gd name="connsiteX3" fmla="*/ 2837789 w 2837789"/>
              <a:gd name="connsiteY3" fmla="*/ 1968500 h 8001905"/>
              <a:gd name="connsiteX4" fmla="*/ 2837789 w 2837789"/>
              <a:gd name="connsiteY4" fmla="*/ 2363879 h 8001905"/>
              <a:gd name="connsiteX5" fmla="*/ 2618085 w 2837789"/>
              <a:gd name="connsiteY5" fmla="*/ 2386026 h 8001905"/>
              <a:gd name="connsiteX6" fmla="*/ 1747634 w 2837789"/>
              <a:gd name="connsiteY6" fmla="*/ 3454034 h 8001905"/>
              <a:gd name="connsiteX7" fmla="*/ 2618085 w 2837789"/>
              <a:gd name="connsiteY7" fmla="*/ 4522042 h 8001905"/>
              <a:gd name="connsiteX8" fmla="*/ 2837789 w 2837789"/>
              <a:gd name="connsiteY8" fmla="*/ 4544190 h 8001905"/>
              <a:gd name="connsiteX9" fmla="*/ 2837789 w 2837789"/>
              <a:gd name="connsiteY9" fmla="*/ 6858000 h 8001905"/>
              <a:gd name="connsiteX10" fmla="*/ 2837788 w 2837789"/>
              <a:gd name="connsiteY10" fmla="*/ 6858000 h 8001905"/>
              <a:gd name="connsiteX11" fmla="*/ 2837788 w 2837789"/>
              <a:gd name="connsiteY11" fmla="*/ 8001905 h 8001905"/>
              <a:gd name="connsiteX12" fmla="*/ 0 w 2837789"/>
              <a:gd name="connsiteY12" fmla="*/ 8001905 h 8001905"/>
              <a:gd name="connsiteX13" fmla="*/ 0 w 2837789"/>
              <a:gd name="connsiteY13" fmla="*/ 6858000 h 8001905"/>
              <a:gd name="connsiteX14" fmla="*/ 0 w 2837789"/>
              <a:gd name="connsiteY14" fmla="*/ 6376305 h 8001905"/>
              <a:gd name="connsiteX15" fmla="*/ 0 w 2837789"/>
              <a:gd name="connsiteY15" fmla="*/ 2133600 h 8001905"/>
              <a:gd name="connsiteX16" fmla="*/ 0 w 2837789"/>
              <a:gd name="connsiteY16" fmla="*/ 1968500 h 80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37789" h="8001905">
                <a:moveTo>
                  <a:pt x="0" y="0"/>
                </a:moveTo>
                <a:lnTo>
                  <a:pt x="2837788" y="0"/>
                </a:lnTo>
                <a:lnTo>
                  <a:pt x="2837788" y="1968500"/>
                </a:lnTo>
                <a:lnTo>
                  <a:pt x="2837789" y="1968500"/>
                </a:lnTo>
                <a:lnTo>
                  <a:pt x="2837789" y="2363879"/>
                </a:lnTo>
                <a:lnTo>
                  <a:pt x="2618085" y="2386026"/>
                </a:lnTo>
                <a:cubicBezTo>
                  <a:pt x="2121320" y="2487680"/>
                  <a:pt x="1747634" y="2927218"/>
                  <a:pt x="1747634" y="3454034"/>
                </a:cubicBezTo>
                <a:cubicBezTo>
                  <a:pt x="1747634" y="3980852"/>
                  <a:pt x="2121320" y="4420389"/>
                  <a:pt x="2618085" y="4522042"/>
                </a:cubicBezTo>
                <a:lnTo>
                  <a:pt x="2837789" y="4544190"/>
                </a:lnTo>
                <a:lnTo>
                  <a:pt x="2837789" y="6858000"/>
                </a:lnTo>
                <a:lnTo>
                  <a:pt x="2837788" y="6858000"/>
                </a:lnTo>
                <a:lnTo>
                  <a:pt x="2837788" y="8001905"/>
                </a:lnTo>
                <a:lnTo>
                  <a:pt x="0" y="8001905"/>
                </a:lnTo>
                <a:lnTo>
                  <a:pt x="0" y="6858000"/>
                </a:lnTo>
                <a:lnTo>
                  <a:pt x="0" y="6376305"/>
                </a:lnTo>
                <a:lnTo>
                  <a:pt x="0" y="2133600"/>
                </a:lnTo>
                <a:lnTo>
                  <a:pt x="0" y="1968500"/>
                </a:lnTo>
                <a:close/>
              </a:path>
            </a:pathLst>
          </a:cu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4" name="圆角矩形 13"/>
          <p:cNvSpPr/>
          <p:nvPr/>
        </p:nvSpPr>
        <p:spPr>
          <a:xfrm>
            <a:off x="3001095" y="3284307"/>
            <a:ext cx="5128673" cy="32168"/>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endParaRPr lang="zh-CN" altLang="en-US">
              <a:solidFill>
                <a:srgbClr val="FFFFFF"/>
              </a:solidFill>
              <a:latin typeface="Calibri"/>
              <a:ea typeface="宋体" panose="02010600030101010101" pitchFamily="2" charset="-122"/>
            </a:endParaRPr>
          </a:p>
        </p:txBody>
      </p:sp>
      <p:sp>
        <p:nvSpPr>
          <p:cNvPr id="16" name="文本框 15"/>
          <p:cNvSpPr txBox="1"/>
          <p:nvPr/>
        </p:nvSpPr>
        <p:spPr>
          <a:xfrm>
            <a:off x="2891915" y="1569133"/>
            <a:ext cx="3603777" cy="1177245"/>
          </a:xfrm>
          <a:prstGeom prst="rect">
            <a:avLst/>
          </a:prstGeom>
          <a:noFill/>
        </p:spPr>
        <p:txBody>
          <a:bodyPr wrap="square" lIns="68580" tIns="34290" rIns="68580" bIns="34290" rtlCol="0">
            <a:spAutoFit/>
          </a:bodyPr>
          <a:lstStyle/>
          <a:p>
            <a:r>
              <a:rPr lang="en-US" altLang="zh-CN" sz="7200" dirty="0">
                <a:solidFill>
                  <a:srgbClr val="0070C0"/>
                </a:solidFill>
                <a:latin typeface="Impact" panose="020B0806030902050204" pitchFamily="34" charset="0"/>
              </a:rPr>
              <a:t>PART 02</a:t>
            </a:r>
            <a:endParaRPr lang="zh-CN" altLang="en-US" sz="7200" dirty="0">
              <a:solidFill>
                <a:srgbClr val="0070C0"/>
              </a:solidFill>
              <a:latin typeface="Impact" panose="020B0806030902050204" pitchFamily="34" charset="0"/>
            </a:endParaRPr>
          </a:p>
        </p:txBody>
      </p:sp>
      <p:sp>
        <p:nvSpPr>
          <p:cNvPr id="18" name="文本框 17"/>
          <p:cNvSpPr txBox="1"/>
          <p:nvPr/>
        </p:nvSpPr>
        <p:spPr>
          <a:xfrm>
            <a:off x="2926288" y="2762792"/>
            <a:ext cx="2486156" cy="584775"/>
          </a:xfrm>
          <a:prstGeom prst="rect">
            <a:avLst/>
          </a:prstGeom>
          <a:noFill/>
        </p:spPr>
        <p:txBody>
          <a:bodyPr wrap="square" rtlCol="0">
            <a:spAutoFit/>
          </a:bodyPr>
          <a:lstStyle/>
          <a:p>
            <a:r>
              <a:rPr lang="en-US" altLang="zh-CN" sz="3200" b="1" dirty="0">
                <a:solidFill>
                  <a:schemeClr val="tx1">
                    <a:lumMod val="75000"/>
                    <a:lumOff val="25000"/>
                  </a:schemeClr>
                </a:solidFill>
                <a:latin typeface="ITC Avant Garde Std Bk" panose="020B0502020202020204" pitchFamily="34" charset="0"/>
              </a:rPr>
              <a:t>Architecture</a:t>
            </a:r>
          </a:p>
        </p:txBody>
      </p:sp>
      <p:grpSp>
        <p:nvGrpSpPr>
          <p:cNvPr id="29" name="组合 28"/>
          <p:cNvGrpSpPr/>
          <p:nvPr/>
        </p:nvGrpSpPr>
        <p:grpSpPr>
          <a:xfrm>
            <a:off x="1797126" y="1931946"/>
            <a:ext cx="484180" cy="401950"/>
            <a:chOff x="3132963" y="3140191"/>
            <a:chExt cx="645573" cy="535933"/>
          </a:xfrm>
          <a:solidFill>
            <a:srgbClr val="0070C0"/>
          </a:solidFill>
        </p:grpSpPr>
        <p:sp>
          <p:nvSpPr>
            <p:cNvPr id="30" name="Freeform 226"/>
            <p:cNvSpPr>
              <a:spLocks/>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1" name="Freeform 227"/>
            <p:cNvSpPr>
              <a:spLocks/>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2" name="Freeform 228"/>
            <p:cNvSpPr>
              <a:spLocks/>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3" name="Freeform 229"/>
            <p:cNvSpPr>
              <a:spLocks/>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4" name="Freeform 230"/>
            <p:cNvSpPr>
              <a:spLocks/>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5"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sp>
        <p:nvSpPr>
          <p:cNvPr id="19" name="文本框 18">
            <a:extLst>
              <a:ext uri="{FF2B5EF4-FFF2-40B4-BE49-F238E27FC236}">
                <a16:creationId xmlns:a16="http://schemas.microsoft.com/office/drawing/2014/main" id="{5A5BDC69-41B5-4E52-B93B-6F92ED60A864}"/>
              </a:ext>
            </a:extLst>
          </p:cNvPr>
          <p:cNvSpPr txBox="1"/>
          <p:nvPr/>
        </p:nvSpPr>
        <p:spPr bwMode="auto">
          <a:xfrm>
            <a:off x="2926288" y="3383092"/>
            <a:ext cx="5203480" cy="339708"/>
          </a:xfrm>
          <a:prstGeom prst="rect">
            <a:avLst/>
          </a:prstGeom>
          <a:noFill/>
        </p:spPr>
        <p:txBody>
          <a:bodyPr wrap="square" lIns="68580" tIns="34290" rIns="68580" bIns="34290">
            <a:spAutoFit/>
          </a:bodyPr>
          <a:lstStyle/>
          <a:p>
            <a:pPr>
              <a:lnSpc>
                <a:spcPct val="120000"/>
              </a:lnSpc>
            </a:pPr>
            <a:r>
              <a:rPr lang="en-US" altLang="zh-CN" sz="1600" dirty="0">
                <a:solidFill>
                  <a:schemeClr val="tx1">
                    <a:lumMod val="75000"/>
                    <a:lumOff val="25000"/>
                  </a:schemeClr>
                </a:solidFill>
                <a:latin typeface="微软雅黑" pitchFamily="34" charset="-122"/>
                <a:ea typeface="微软雅黑" pitchFamily="34" charset="-122"/>
              </a:rPr>
              <a:t>Based on Hyperledger Fabric v1.1.0-preview</a:t>
            </a:r>
          </a:p>
        </p:txBody>
      </p:sp>
    </p:spTree>
    <p:extLst>
      <p:ext uri="{BB962C8B-B14F-4D97-AF65-F5344CB8AC3E}">
        <p14:creationId xmlns:p14="http://schemas.microsoft.com/office/powerpoint/2010/main" val="4145605108"/>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56849"/>
            <a:ext cx="3523130" cy="561692"/>
          </a:xfrm>
          <a:prstGeom prst="rect">
            <a:avLst/>
          </a:prstGeom>
          <a:noFill/>
        </p:spPr>
        <p:txBody>
          <a:bodyPr wrap="square" lIns="68580" tIns="34290" rIns="68580" bIns="34290" rtlCol="0">
            <a:spAutoFit/>
          </a:bodyPr>
          <a:lstStyle/>
          <a:p>
            <a:pPr algn="ctr"/>
            <a:r>
              <a:rPr lang="en-US" altLang="zh-CN" sz="3200" b="1" dirty="0">
                <a:solidFill>
                  <a:schemeClr val="tx1">
                    <a:lumMod val="65000"/>
                    <a:lumOff val="35000"/>
                  </a:schemeClr>
                </a:solidFill>
                <a:latin typeface="+mn-ea"/>
              </a:rPr>
              <a:t>Architecture</a:t>
            </a:r>
          </a:p>
        </p:txBody>
      </p:sp>
      <p:sp>
        <p:nvSpPr>
          <p:cNvPr id="25" name="圆角矩形 24"/>
          <p:cNvSpPr/>
          <p:nvPr/>
        </p:nvSpPr>
        <p:spPr>
          <a:xfrm>
            <a:off x="2966116" y="1628461"/>
            <a:ext cx="1438976" cy="2696498"/>
          </a:xfrm>
          <a:prstGeom prst="roundRect">
            <a:avLst>
              <a:gd name="adj" fmla="val 50000"/>
            </a:avLst>
          </a:prstGeom>
          <a:solidFill>
            <a:schemeClr val="bg1">
              <a:lumMod val="95000"/>
            </a:schemeClr>
          </a:solidFill>
          <a:ln w="50800">
            <a:noFill/>
          </a:ln>
          <a:effectLst>
            <a:outerShdw blurRad="139700" dist="50800" dir="2700000" algn="tl" rotWithShape="0">
              <a:schemeClr val="tx1">
                <a:alpha val="29000"/>
              </a:schemeClr>
            </a:outerShdw>
          </a:effectLst>
          <a:scene3d>
            <a:camera prst="orthographicFront"/>
            <a:lightRig rig="threePt" dir="t"/>
          </a:scene3d>
          <a:sp3d prstMaterial="softEdge">
            <a:bevelT w="3810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a:ea typeface="宋体" panose="02010600030101010101" pitchFamily="2" charset="-122"/>
            </a:endParaRPr>
          </a:p>
        </p:txBody>
      </p:sp>
      <p:grpSp>
        <p:nvGrpSpPr>
          <p:cNvPr id="26" name="组合 25"/>
          <p:cNvGrpSpPr/>
          <p:nvPr/>
        </p:nvGrpSpPr>
        <p:grpSpPr>
          <a:xfrm>
            <a:off x="2981909" y="2863739"/>
            <a:ext cx="1407387" cy="1407388"/>
            <a:chOff x="4184106" y="2952206"/>
            <a:chExt cx="3823790" cy="3823790"/>
          </a:xfrm>
        </p:grpSpPr>
        <p:sp>
          <p:nvSpPr>
            <p:cNvPr id="27" name="椭圆 2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28" name="组合 27"/>
            <p:cNvGrpSpPr/>
            <p:nvPr/>
          </p:nvGrpSpPr>
          <p:grpSpPr>
            <a:xfrm>
              <a:off x="4710169" y="3478269"/>
              <a:ext cx="2771663" cy="2771663"/>
              <a:chOff x="2193191" y="1899415"/>
              <a:chExt cx="2421376" cy="2421376"/>
            </a:xfrm>
            <a:effectLst/>
          </p:grpSpPr>
          <p:sp>
            <p:nvSpPr>
              <p:cNvPr id="29" name="椭圆 28"/>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30" name="六边形 29"/>
              <p:cNvSpPr/>
              <p:nvPr/>
            </p:nvSpPr>
            <p:spPr>
              <a:xfrm>
                <a:off x="2285093" y="2093027"/>
                <a:ext cx="2237576" cy="2034159"/>
              </a:xfrm>
              <a:prstGeom prst="hex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grpSp>
      <p:sp>
        <p:nvSpPr>
          <p:cNvPr id="35" name="圆角矩形 34"/>
          <p:cNvSpPr/>
          <p:nvPr/>
        </p:nvSpPr>
        <p:spPr>
          <a:xfrm>
            <a:off x="4738909" y="1628461"/>
            <a:ext cx="1438976" cy="2696498"/>
          </a:xfrm>
          <a:prstGeom prst="roundRect">
            <a:avLst>
              <a:gd name="adj" fmla="val 50000"/>
            </a:avLst>
          </a:prstGeom>
          <a:solidFill>
            <a:schemeClr val="bg1">
              <a:lumMod val="95000"/>
            </a:schemeClr>
          </a:solidFill>
          <a:ln w="50800">
            <a:noFill/>
          </a:ln>
          <a:effectLst>
            <a:outerShdw blurRad="139700" dist="50800" dir="2700000" algn="tl" rotWithShape="0">
              <a:schemeClr val="tx1">
                <a:alpha val="29000"/>
              </a:schemeClr>
            </a:outerShdw>
          </a:effectLst>
          <a:scene3d>
            <a:camera prst="orthographicFront"/>
            <a:lightRig rig="threePt" dir="t"/>
          </a:scene3d>
          <a:sp3d prstMaterial="softEdge">
            <a:bevelT w="3810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a:ea typeface="宋体" panose="02010600030101010101" pitchFamily="2" charset="-122"/>
            </a:endParaRPr>
          </a:p>
        </p:txBody>
      </p:sp>
      <p:grpSp>
        <p:nvGrpSpPr>
          <p:cNvPr id="36" name="组合 35"/>
          <p:cNvGrpSpPr/>
          <p:nvPr/>
        </p:nvGrpSpPr>
        <p:grpSpPr>
          <a:xfrm>
            <a:off x="4754701" y="1685020"/>
            <a:ext cx="1407387" cy="1407388"/>
            <a:chOff x="4184106" y="2952206"/>
            <a:chExt cx="3823790" cy="3823790"/>
          </a:xfrm>
        </p:grpSpPr>
        <p:sp>
          <p:nvSpPr>
            <p:cNvPr id="37" name="椭圆 36"/>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65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grpSp>
          <p:nvGrpSpPr>
            <p:cNvPr id="38" name="组合 37"/>
            <p:cNvGrpSpPr/>
            <p:nvPr/>
          </p:nvGrpSpPr>
          <p:grpSpPr>
            <a:xfrm>
              <a:off x="4710169" y="3478269"/>
              <a:ext cx="2771663" cy="2771663"/>
              <a:chOff x="2193191" y="1899415"/>
              <a:chExt cx="2421376" cy="2421376"/>
            </a:xfrm>
            <a:effectLst/>
          </p:grpSpPr>
          <p:sp>
            <p:nvSpPr>
              <p:cNvPr id="39" name="椭圆 38"/>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宋体" panose="02010600030101010101" pitchFamily="2" charset="-122"/>
                </a:endParaRPr>
              </a:p>
            </p:txBody>
          </p:sp>
          <p:sp>
            <p:nvSpPr>
              <p:cNvPr id="40" name="六边形 39"/>
              <p:cNvSpPr/>
              <p:nvPr/>
            </p:nvSpPr>
            <p:spPr>
              <a:xfrm>
                <a:off x="2285093" y="2093027"/>
                <a:ext cx="2237576" cy="2034159"/>
              </a:xfrm>
              <a:prstGeom prst="hex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dirty="0">
                  <a:solidFill>
                    <a:srgbClr val="FFFFFF"/>
                  </a:solidFill>
                  <a:latin typeface="Calibri"/>
                  <a:ea typeface="宋体" panose="02010600030101010101" pitchFamily="2" charset="-122"/>
                </a:endParaRPr>
              </a:p>
            </p:txBody>
          </p:sp>
        </p:grpSp>
      </p:grpSp>
      <p:sp>
        <p:nvSpPr>
          <p:cNvPr id="52" name="文本框 44"/>
          <p:cNvSpPr txBox="1"/>
          <p:nvPr/>
        </p:nvSpPr>
        <p:spPr bwMode="auto">
          <a:xfrm>
            <a:off x="409255" y="1878643"/>
            <a:ext cx="2498164" cy="1111971"/>
          </a:xfrm>
          <a:prstGeom prst="rect">
            <a:avLst/>
          </a:prstGeom>
          <a:noFill/>
        </p:spPr>
        <p:txBody>
          <a:bodyPr wrap="square" lIns="68580" tIns="34290" rIns="68580" bIns="34290">
            <a:spAutoFit/>
          </a:bodyPr>
          <a:lstStyle/>
          <a:p>
            <a:pPr>
              <a:lnSpc>
                <a:spcPct val="150000"/>
              </a:lnSpc>
              <a:defRPr/>
            </a:pPr>
            <a:r>
              <a:rPr lang="en-US" altLang="zh-CN" sz="2400" b="1" dirty="0">
                <a:solidFill>
                  <a:schemeClr val="tx1">
                    <a:lumMod val="75000"/>
                    <a:lumOff val="25000"/>
                  </a:schemeClr>
                </a:solidFill>
                <a:latin typeface="微软雅黑" pitchFamily="34" charset="-122"/>
                <a:ea typeface="微软雅黑" pitchFamily="34" charset="-122"/>
              </a:rPr>
              <a:t>order-execute</a:t>
            </a:r>
          </a:p>
          <a:p>
            <a:pPr>
              <a:lnSpc>
                <a:spcPct val="150000"/>
              </a:lnSpc>
              <a:defRPr/>
            </a:pPr>
            <a:r>
              <a:rPr lang="zh-CN" altLang="en-US" sz="2400" b="1" spc="75" dirty="0">
                <a:solidFill>
                  <a:schemeClr val="tx1">
                    <a:lumMod val="65000"/>
                    <a:lumOff val="35000"/>
                  </a:schemeClr>
                </a:solidFill>
                <a:latin typeface="+mn-ea"/>
              </a:rPr>
              <a:t>排序</a:t>
            </a:r>
            <a:r>
              <a:rPr lang="en-US" altLang="zh-CN" sz="2400" b="1" spc="75" dirty="0">
                <a:solidFill>
                  <a:schemeClr val="tx1">
                    <a:lumMod val="65000"/>
                    <a:lumOff val="35000"/>
                  </a:schemeClr>
                </a:solidFill>
                <a:latin typeface="+mn-ea"/>
              </a:rPr>
              <a:t>-</a:t>
            </a:r>
            <a:r>
              <a:rPr lang="zh-CN" altLang="en-US" sz="2400" b="1" spc="75" dirty="0">
                <a:solidFill>
                  <a:schemeClr val="tx1">
                    <a:lumMod val="65000"/>
                    <a:lumOff val="35000"/>
                  </a:schemeClr>
                </a:solidFill>
                <a:latin typeface="+mn-ea"/>
              </a:rPr>
              <a:t>执行</a:t>
            </a:r>
          </a:p>
        </p:txBody>
      </p:sp>
      <p:sp>
        <p:nvSpPr>
          <p:cNvPr id="53" name="文本框 44">
            <a:extLst>
              <a:ext uri="{FF2B5EF4-FFF2-40B4-BE49-F238E27FC236}">
                <a16:creationId xmlns:a16="http://schemas.microsoft.com/office/drawing/2014/main" id="{48F1006E-CFF7-415A-899C-E7EF19A4CAE0}"/>
              </a:ext>
            </a:extLst>
          </p:cNvPr>
          <p:cNvSpPr txBox="1"/>
          <p:nvPr/>
        </p:nvSpPr>
        <p:spPr bwMode="auto">
          <a:xfrm>
            <a:off x="6326866" y="2941246"/>
            <a:ext cx="2498164" cy="927305"/>
          </a:xfrm>
          <a:prstGeom prst="rect">
            <a:avLst/>
          </a:prstGeom>
          <a:noFill/>
        </p:spPr>
        <p:txBody>
          <a:bodyPr wrap="square" lIns="68580" tIns="34290" rIns="68580" bIns="34290">
            <a:spAutoFit/>
          </a:bodyPr>
          <a:lstStyle/>
          <a:p>
            <a:pPr>
              <a:lnSpc>
                <a:spcPct val="150000"/>
              </a:lnSpc>
              <a:defRPr/>
            </a:pPr>
            <a:r>
              <a:rPr lang="en-US" altLang="zh-CN" sz="1600" b="1" dirty="0">
                <a:solidFill>
                  <a:schemeClr val="tx1">
                    <a:lumMod val="75000"/>
                    <a:lumOff val="25000"/>
                  </a:schemeClr>
                </a:solidFill>
                <a:latin typeface="微软雅黑" pitchFamily="34" charset="-122"/>
                <a:ea typeface="微软雅黑" pitchFamily="34" charset="-122"/>
              </a:rPr>
              <a:t>execute-order-validate</a:t>
            </a:r>
          </a:p>
          <a:p>
            <a:pPr>
              <a:lnSpc>
                <a:spcPct val="150000"/>
              </a:lnSpc>
              <a:defRPr/>
            </a:pPr>
            <a:r>
              <a:rPr lang="zh-CN" altLang="en-US" sz="2400" b="1" spc="75" dirty="0">
                <a:solidFill>
                  <a:schemeClr val="tx1">
                    <a:lumMod val="65000"/>
                    <a:lumOff val="35000"/>
                  </a:schemeClr>
                </a:solidFill>
                <a:latin typeface="+mn-ea"/>
              </a:rPr>
              <a:t>执行</a:t>
            </a:r>
            <a:r>
              <a:rPr lang="en-US" altLang="zh-CN" sz="2400" b="1" spc="75" dirty="0">
                <a:solidFill>
                  <a:schemeClr val="tx1">
                    <a:lumMod val="65000"/>
                    <a:lumOff val="35000"/>
                  </a:schemeClr>
                </a:solidFill>
                <a:latin typeface="+mn-ea"/>
              </a:rPr>
              <a:t>-</a:t>
            </a:r>
            <a:r>
              <a:rPr lang="zh-CN" altLang="en-US" sz="2400" b="1" spc="75" dirty="0">
                <a:solidFill>
                  <a:schemeClr val="tx1">
                    <a:lumMod val="65000"/>
                    <a:lumOff val="35000"/>
                  </a:schemeClr>
                </a:solidFill>
                <a:latin typeface="+mn-ea"/>
              </a:rPr>
              <a:t>排序</a:t>
            </a:r>
            <a:r>
              <a:rPr lang="en-US" altLang="zh-CN" sz="2400" b="1" spc="75" dirty="0">
                <a:solidFill>
                  <a:schemeClr val="tx1">
                    <a:lumMod val="65000"/>
                    <a:lumOff val="35000"/>
                  </a:schemeClr>
                </a:solidFill>
                <a:latin typeface="+mn-ea"/>
              </a:rPr>
              <a:t>-</a:t>
            </a:r>
            <a:r>
              <a:rPr lang="zh-CN" altLang="en-US" sz="2400" b="1" spc="75" dirty="0">
                <a:solidFill>
                  <a:schemeClr val="tx1">
                    <a:lumMod val="65000"/>
                    <a:lumOff val="35000"/>
                  </a:schemeClr>
                </a:solidFill>
                <a:latin typeface="+mn-ea"/>
              </a:rPr>
              <a:t>验证</a:t>
            </a:r>
          </a:p>
        </p:txBody>
      </p:sp>
    </p:spTree>
    <p:extLst>
      <p:ext uri="{BB962C8B-B14F-4D97-AF65-F5344CB8AC3E}">
        <p14:creationId xmlns:p14="http://schemas.microsoft.com/office/powerpoint/2010/main" val="258052004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03736" y="299722"/>
            <a:ext cx="3523130" cy="377026"/>
          </a:xfrm>
          <a:prstGeom prst="rect">
            <a:avLst/>
          </a:prstGeom>
          <a:noFill/>
        </p:spPr>
        <p:txBody>
          <a:bodyPr wrap="square" lIns="68580" tIns="34290" rIns="68580" bIns="34290" rtlCol="0">
            <a:spAutoFit/>
          </a:bodyPr>
          <a:lstStyle/>
          <a:p>
            <a:pPr algn="ctr"/>
            <a:r>
              <a:rPr lang="zh-CN" altLang="en-US" sz="2000" b="1" dirty="0">
                <a:solidFill>
                  <a:schemeClr val="tx1">
                    <a:lumMod val="65000"/>
                    <a:lumOff val="35000"/>
                  </a:schemeClr>
                </a:solidFill>
                <a:latin typeface="+mn-ea"/>
              </a:rPr>
              <a:t>排序</a:t>
            </a:r>
            <a:r>
              <a:rPr lang="en-US" altLang="zh-CN" sz="2000" b="1" dirty="0">
                <a:solidFill>
                  <a:schemeClr val="tx1">
                    <a:lumMod val="65000"/>
                    <a:lumOff val="35000"/>
                  </a:schemeClr>
                </a:solidFill>
                <a:latin typeface="+mn-ea"/>
              </a:rPr>
              <a:t>-</a:t>
            </a:r>
            <a:r>
              <a:rPr lang="zh-CN" altLang="en-US" sz="2000" b="1" dirty="0">
                <a:solidFill>
                  <a:schemeClr val="tx1">
                    <a:lumMod val="65000"/>
                    <a:lumOff val="35000"/>
                  </a:schemeClr>
                </a:solidFill>
                <a:latin typeface="+mn-ea"/>
              </a:rPr>
              <a:t>执行</a:t>
            </a:r>
            <a:r>
              <a:rPr lang="en-US" altLang="zh-CN" sz="2000" b="1" dirty="0">
                <a:solidFill>
                  <a:schemeClr val="tx1">
                    <a:lumMod val="65000"/>
                    <a:lumOff val="35000"/>
                  </a:schemeClr>
                </a:solidFill>
                <a:latin typeface="+mn-ea"/>
              </a:rPr>
              <a:t>  </a:t>
            </a:r>
            <a:r>
              <a:rPr lang="zh-CN" altLang="en-US" sz="2000" b="1" dirty="0">
                <a:solidFill>
                  <a:schemeClr val="tx1">
                    <a:lumMod val="65000"/>
                    <a:lumOff val="35000"/>
                  </a:schemeClr>
                </a:solidFill>
                <a:latin typeface="+mn-ea"/>
              </a:rPr>
              <a:t>流程（以太坊）</a:t>
            </a:r>
            <a:endParaRPr lang="en-US" altLang="zh-CN" sz="2000" b="1" dirty="0">
              <a:solidFill>
                <a:schemeClr val="tx1">
                  <a:lumMod val="65000"/>
                  <a:lumOff val="35000"/>
                </a:schemeClr>
              </a:solidFill>
              <a:latin typeface="+mn-ea"/>
            </a:endParaRPr>
          </a:p>
        </p:txBody>
      </p:sp>
      <p:grpSp>
        <p:nvGrpSpPr>
          <p:cNvPr id="43" name="组合 32"/>
          <p:cNvGrpSpPr>
            <a:grpSpLocks/>
          </p:cNvGrpSpPr>
          <p:nvPr/>
        </p:nvGrpSpPr>
        <p:grpSpPr bwMode="auto">
          <a:xfrm>
            <a:off x="-108519" y="2553259"/>
            <a:ext cx="2967608" cy="506412"/>
            <a:chOff x="-1032447" y="0"/>
            <a:chExt cx="2967616" cy="506624"/>
          </a:xfrm>
          <a:solidFill>
            <a:schemeClr val="accent1"/>
          </a:solidFill>
        </p:grpSpPr>
        <p:sp>
          <p:nvSpPr>
            <p:cNvPr id="44" name="圆角矩形 33"/>
            <p:cNvSpPr>
              <a:spLocks noChangeArrowheads="1"/>
            </p:cNvSpPr>
            <p:nvPr/>
          </p:nvSpPr>
          <p:spPr bwMode="auto">
            <a:xfrm>
              <a:off x="-1032447" y="73989"/>
              <a:ext cx="2967616" cy="432635"/>
            </a:xfrm>
            <a:prstGeom prst="roundRect">
              <a:avLst>
                <a:gd name="adj" fmla="val 16667"/>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45" name="等腰三角形 34"/>
            <p:cNvSpPr>
              <a:spLocks noChangeArrowheads="1"/>
            </p:cNvSpPr>
            <p:nvPr/>
          </p:nvSpPr>
          <p:spPr bwMode="auto">
            <a:xfrm>
              <a:off x="902659" y="0"/>
              <a:ext cx="129852" cy="95220"/>
            </a:xfrm>
            <a:prstGeom prst="triangle">
              <a:avLst>
                <a:gd name="adj" fmla="val 50000"/>
              </a:avLst>
            </a:prstGeom>
            <a:solidFill>
              <a:schemeClr val="accent1"/>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grpSp>
        <p:nvGrpSpPr>
          <p:cNvPr id="47" name="组合 36"/>
          <p:cNvGrpSpPr>
            <a:grpSpLocks/>
          </p:cNvGrpSpPr>
          <p:nvPr/>
        </p:nvGrpSpPr>
        <p:grpSpPr bwMode="auto">
          <a:xfrm flipV="1">
            <a:off x="2743200" y="2627871"/>
            <a:ext cx="1935163" cy="506413"/>
            <a:chOff x="0" y="0"/>
            <a:chExt cx="1935168" cy="506624"/>
          </a:xfrm>
          <a:solidFill>
            <a:schemeClr val="accent2"/>
          </a:solidFill>
        </p:grpSpPr>
        <p:sp>
          <p:nvSpPr>
            <p:cNvPr id="48" name="圆角矩形 37"/>
            <p:cNvSpPr>
              <a:spLocks noChangeArrowheads="1"/>
            </p:cNvSpPr>
            <p:nvPr/>
          </p:nvSpPr>
          <p:spPr bwMode="auto">
            <a:xfrm>
              <a:off x="0" y="73989"/>
              <a:ext cx="1935168" cy="432635"/>
            </a:xfrm>
            <a:prstGeom prst="roundRect">
              <a:avLst>
                <a:gd name="adj" fmla="val 16667"/>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49" name="等腰三角形 38"/>
            <p:cNvSpPr>
              <a:spLocks noChangeArrowheads="1"/>
            </p:cNvSpPr>
            <p:nvPr/>
          </p:nvSpPr>
          <p:spPr bwMode="auto">
            <a:xfrm>
              <a:off x="902659" y="0"/>
              <a:ext cx="129852" cy="95220"/>
            </a:xfrm>
            <a:prstGeom prst="triangle">
              <a:avLst>
                <a:gd name="adj" fmla="val 50000"/>
              </a:avLst>
            </a:prstGeom>
            <a:solidFill>
              <a:srgbClr val="595959"/>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grpSp>
        <p:nvGrpSpPr>
          <p:cNvPr id="51" name="组合 40"/>
          <p:cNvGrpSpPr>
            <a:grpSpLocks/>
          </p:cNvGrpSpPr>
          <p:nvPr/>
        </p:nvGrpSpPr>
        <p:grpSpPr bwMode="auto">
          <a:xfrm>
            <a:off x="4565650" y="2553259"/>
            <a:ext cx="1936750" cy="506412"/>
            <a:chOff x="0" y="0"/>
            <a:chExt cx="1935168" cy="506624"/>
          </a:xfrm>
          <a:solidFill>
            <a:schemeClr val="accent1"/>
          </a:solidFill>
        </p:grpSpPr>
        <p:sp>
          <p:nvSpPr>
            <p:cNvPr id="52" name="圆角矩形 41"/>
            <p:cNvSpPr>
              <a:spLocks noChangeArrowheads="1"/>
            </p:cNvSpPr>
            <p:nvPr/>
          </p:nvSpPr>
          <p:spPr bwMode="auto">
            <a:xfrm>
              <a:off x="0" y="73989"/>
              <a:ext cx="1935168" cy="432635"/>
            </a:xfrm>
            <a:prstGeom prst="roundRect">
              <a:avLst>
                <a:gd name="adj" fmla="val 16667"/>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53" name="等腰三角形 42"/>
            <p:cNvSpPr>
              <a:spLocks noChangeArrowheads="1"/>
            </p:cNvSpPr>
            <p:nvPr/>
          </p:nvSpPr>
          <p:spPr bwMode="auto">
            <a:xfrm>
              <a:off x="902659" y="0"/>
              <a:ext cx="129852" cy="95220"/>
            </a:xfrm>
            <a:prstGeom prst="triangle">
              <a:avLst>
                <a:gd name="adj" fmla="val 50000"/>
              </a:avLst>
            </a:prstGeom>
            <a:solidFill>
              <a:srgbClr val="0070C0"/>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sp>
        <p:nvSpPr>
          <p:cNvPr id="56" name="TextBox 46"/>
          <p:cNvSpPr>
            <a:spLocks noChangeArrowheads="1"/>
          </p:cNvSpPr>
          <p:nvPr/>
        </p:nvSpPr>
        <p:spPr bwMode="auto">
          <a:xfrm>
            <a:off x="1123785" y="3653396"/>
            <a:ext cx="146542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dirty="0">
                <a:solidFill>
                  <a:schemeClr val="tx1">
                    <a:lumMod val="65000"/>
                    <a:lumOff val="35000"/>
                  </a:schemeClr>
                </a:solidFill>
              </a:rPr>
              <a:t>节点收集一个含有有效交易的区块</a:t>
            </a:r>
          </a:p>
        </p:txBody>
      </p:sp>
      <p:grpSp>
        <p:nvGrpSpPr>
          <p:cNvPr id="89" name="组合 53"/>
          <p:cNvGrpSpPr>
            <a:grpSpLocks/>
          </p:cNvGrpSpPr>
          <p:nvPr/>
        </p:nvGrpSpPr>
        <p:grpSpPr bwMode="auto">
          <a:xfrm flipV="1">
            <a:off x="6384924" y="2627870"/>
            <a:ext cx="2867595" cy="506414"/>
            <a:chOff x="-1" y="0"/>
            <a:chExt cx="2865253" cy="506625"/>
          </a:xfrm>
          <a:solidFill>
            <a:schemeClr val="accent2"/>
          </a:solidFill>
        </p:grpSpPr>
        <p:sp>
          <p:nvSpPr>
            <p:cNvPr id="90" name="圆角矩形 54"/>
            <p:cNvSpPr>
              <a:spLocks noChangeArrowheads="1"/>
            </p:cNvSpPr>
            <p:nvPr/>
          </p:nvSpPr>
          <p:spPr bwMode="auto">
            <a:xfrm>
              <a:off x="-1" y="73990"/>
              <a:ext cx="2865253" cy="432635"/>
            </a:xfrm>
            <a:prstGeom prst="roundRect">
              <a:avLst>
                <a:gd name="adj" fmla="val 16667"/>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sp>
          <p:nvSpPr>
            <p:cNvPr id="91" name="等腰三角形 55"/>
            <p:cNvSpPr>
              <a:spLocks noChangeArrowheads="1"/>
            </p:cNvSpPr>
            <p:nvPr/>
          </p:nvSpPr>
          <p:spPr bwMode="auto">
            <a:xfrm>
              <a:off x="902659" y="0"/>
              <a:ext cx="129852" cy="95220"/>
            </a:xfrm>
            <a:prstGeom prst="triangle">
              <a:avLst>
                <a:gd name="adj" fmla="val 50000"/>
              </a:avLst>
            </a:prstGeom>
            <a:solidFill>
              <a:schemeClr val="accent4"/>
            </a:solidFill>
            <a:ln>
              <a:noFill/>
            </a:ln>
            <a:extLst>
              <a:ext uri="{91240B29-F687-4F45-9708-019B960494DF}">
                <a14:hiddenLine xmlns:a14="http://schemas.microsoft.com/office/drawing/2010/main" w="25400" cap="flat" cmpd="sng">
                  <a:solidFill>
                    <a:srgbClr val="BABABA"/>
                  </a:solidFill>
                  <a:bevel/>
                  <a:headEnd/>
                  <a:tailEnd/>
                </a14:hiddenLine>
              </a:ext>
            </a:extLst>
          </p:spPr>
          <p:txBody>
            <a:bodyPr anchor="ctr"/>
            <a:lstStyle/>
            <a:p>
              <a:pPr algn="ctr"/>
              <a:endParaRPr lang="zh-CN" altLang="zh-CN">
                <a:solidFill>
                  <a:schemeClr val="tx1">
                    <a:lumMod val="65000"/>
                    <a:lumOff val="35000"/>
                  </a:schemeClr>
                </a:solidFill>
                <a:latin typeface="宋体" pitchFamily="2" charset="-122"/>
                <a:sym typeface="宋体" pitchFamily="2" charset="-122"/>
              </a:endParaRPr>
            </a:p>
          </p:txBody>
        </p:sp>
      </p:grpSp>
      <p:sp>
        <p:nvSpPr>
          <p:cNvPr id="93" name="TextBox 57"/>
          <p:cNvSpPr>
            <a:spLocks noChangeArrowheads="1"/>
          </p:cNvSpPr>
          <p:nvPr/>
        </p:nvSpPr>
        <p:spPr bwMode="auto">
          <a:xfrm>
            <a:off x="3076575" y="1429309"/>
            <a:ext cx="1397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solidFill>
                  <a:schemeClr val="tx1">
                    <a:lumMod val="65000"/>
                    <a:lumOff val="35000"/>
                  </a:schemeClr>
                </a:solidFill>
              </a:rPr>
              <a:t>尝试去解决一个数学难题，完成工作量证明</a:t>
            </a:r>
          </a:p>
        </p:txBody>
      </p:sp>
      <p:sp>
        <p:nvSpPr>
          <p:cNvPr id="95" name="TextBox 59"/>
          <p:cNvSpPr>
            <a:spLocks noChangeArrowheads="1"/>
          </p:cNvSpPr>
          <p:nvPr/>
        </p:nvSpPr>
        <p:spPr bwMode="auto">
          <a:xfrm>
            <a:off x="4835525" y="3666096"/>
            <a:ext cx="13970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solidFill>
                  <a:schemeClr val="tx1">
                    <a:lumMod val="65000"/>
                    <a:lumOff val="35000"/>
                  </a:schemeClr>
                </a:solidFill>
              </a:rPr>
              <a:t>解决了数学难题，将区块通过传输协议分发到整个网络</a:t>
            </a:r>
          </a:p>
        </p:txBody>
      </p:sp>
      <p:sp>
        <p:nvSpPr>
          <p:cNvPr id="97" name="TextBox 63"/>
          <p:cNvSpPr>
            <a:spLocks noChangeArrowheads="1"/>
          </p:cNvSpPr>
          <p:nvPr/>
        </p:nvSpPr>
        <p:spPr bwMode="auto">
          <a:xfrm>
            <a:off x="6589713" y="1429309"/>
            <a:ext cx="13970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dirty="0">
                <a:solidFill>
                  <a:schemeClr val="tx1">
                    <a:lumMod val="65000"/>
                    <a:lumOff val="35000"/>
                  </a:schemeClr>
                </a:solidFill>
              </a:rPr>
              <a:t>接收区块并验证数学难题的解以及区块中的所有交易是否合法</a:t>
            </a:r>
          </a:p>
        </p:txBody>
      </p:sp>
      <p:grpSp>
        <p:nvGrpSpPr>
          <p:cNvPr id="59" name="组合 58"/>
          <p:cNvGrpSpPr/>
          <p:nvPr/>
        </p:nvGrpSpPr>
        <p:grpSpPr>
          <a:xfrm>
            <a:off x="1154670" y="1036478"/>
            <a:ext cx="1465428" cy="1465428"/>
            <a:chOff x="4184106" y="2952206"/>
            <a:chExt cx="3823790" cy="3823790"/>
          </a:xfrm>
        </p:grpSpPr>
        <p:sp>
          <p:nvSpPr>
            <p:cNvPr id="60" name="椭圆 5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61" name="组合 60"/>
            <p:cNvGrpSpPr/>
            <p:nvPr/>
          </p:nvGrpSpPr>
          <p:grpSpPr>
            <a:xfrm>
              <a:off x="4710169" y="3478269"/>
              <a:ext cx="2771663" cy="2771663"/>
              <a:chOff x="2193191" y="1899415"/>
              <a:chExt cx="2421376" cy="2421376"/>
            </a:xfrm>
            <a:effectLst/>
          </p:grpSpPr>
          <p:sp>
            <p:nvSpPr>
              <p:cNvPr id="62" name="椭圆 61"/>
              <p:cNvSpPr/>
              <p:nvPr/>
            </p:nvSpPr>
            <p:spPr>
              <a:xfrm>
                <a:off x="2193191" y="1899415"/>
                <a:ext cx="2421376" cy="2421376"/>
              </a:xfrm>
              <a:prstGeom prst="ellipse">
                <a:avLst/>
              </a:prstGeom>
              <a:solidFill>
                <a:schemeClr val="accent1"/>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1">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63" name="八边形 6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1">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64" name="组合 63"/>
          <p:cNvGrpSpPr/>
          <p:nvPr/>
        </p:nvGrpSpPr>
        <p:grpSpPr>
          <a:xfrm>
            <a:off x="3042995" y="3086694"/>
            <a:ext cx="1465428" cy="1465428"/>
            <a:chOff x="4184106" y="2952206"/>
            <a:chExt cx="3823790" cy="3823790"/>
          </a:xfrm>
        </p:grpSpPr>
        <p:sp>
          <p:nvSpPr>
            <p:cNvPr id="65" name="椭圆 6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66" name="组合 65"/>
            <p:cNvGrpSpPr/>
            <p:nvPr/>
          </p:nvGrpSpPr>
          <p:grpSpPr>
            <a:xfrm>
              <a:off x="4710169" y="3478269"/>
              <a:ext cx="2771663" cy="2771663"/>
              <a:chOff x="2193191" y="1899415"/>
              <a:chExt cx="2421376" cy="2421376"/>
            </a:xfrm>
            <a:effectLst/>
          </p:grpSpPr>
          <p:sp>
            <p:nvSpPr>
              <p:cNvPr id="67" name="椭圆 66"/>
              <p:cNvSpPr/>
              <p:nvPr/>
            </p:nvSpPr>
            <p:spPr>
              <a:xfrm>
                <a:off x="2193191" y="1899415"/>
                <a:ext cx="2421376" cy="2421376"/>
              </a:xfrm>
              <a:prstGeom prst="ellipse">
                <a:avLst/>
              </a:prstGeom>
              <a:solidFill>
                <a:srgbClr val="595959"/>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2">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68" name="八边形 67"/>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2">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69" name="组合 68"/>
          <p:cNvGrpSpPr/>
          <p:nvPr/>
        </p:nvGrpSpPr>
        <p:grpSpPr>
          <a:xfrm>
            <a:off x="4801312" y="1023030"/>
            <a:ext cx="1465428" cy="1465428"/>
            <a:chOff x="4184106" y="2952206"/>
            <a:chExt cx="3823790" cy="3823790"/>
          </a:xfrm>
        </p:grpSpPr>
        <p:sp>
          <p:nvSpPr>
            <p:cNvPr id="70" name="椭圆 69"/>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71" name="组合 70"/>
            <p:cNvGrpSpPr/>
            <p:nvPr/>
          </p:nvGrpSpPr>
          <p:grpSpPr>
            <a:xfrm>
              <a:off x="4710169" y="3478269"/>
              <a:ext cx="2771663" cy="2771663"/>
              <a:chOff x="2193191" y="1899415"/>
              <a:chExt cx="2421376" cy="2421376"/>
            </a:xfrm>
            <a:effectLst/>
          </p:grpSpPr>
          <p:sp>
            <p:nvSpPr>
              <p:cNvPr id="72" name="椭圆 71"/>
              <p:cNvSpPr/>
              <p:nvPr/>
            </p:nvSpPr>
            <p:spPr>
              <a:xfrm>
                <a:off x="2193191" y="1899415"/>
                <a:ext cx="2421376" cy="2421376"/>
              </a:xfrm>
              <a:prstGeom prst="ellipse">
                <a:avLst/>
              </a:prstGeom>
              <a:solidFill>
                <a:srgbClr val="0070C0"/>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3">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73" name="八边形 72"/>
              <p:cNvSpPr/>
              <p:nvPr/>
            </p:nvSpPr>
            <p:spPr>
              <a:xfrm>
                <a:off x="2386802" y="2093026"/>
                <a:ext cx="2034160" cy="2034160"/>
              </a:xfrm>
              <a:prstGeom prst="octagon">
                <a:avLst/>
              </a:prstGeom>
              <a:solidFill>
                <a:schemeClr val="bg1">
                  <a:lumMod val="95000"/>
                </a:schemeClr>
              </a:solidFill>
              <a:ln w="50800">
                <a:noFill/>
              </a:ln>
              <a:effectLst>
                <a:outerShdw blurRad="76200" dist="38100" dir="2700000" algn="tl" rotWithShape="0">
                  <a:schemeClr val="accent3">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grpSp>
        <p:nvGrpSpPr>
          <p:cNvPr id="74" name="组合 73"/>
          <p:cNvGrpSpPr/>
          <p:nvPr/>
        </p:nvGrpSpPr>
        <p:grpSpPr>
          <a:xfrm>
            <a:off x="6620587" y="3097606"/>
            <a:ext cx="1465428" cy="1465428"/>
            <a:chOff x="4184106" y="2952206"/>
            <a:chExt cx="3823790" cy="3823790"/>
          </a:xfrm>
        </p:grpSpPr>
        <p:sp>
          <p:nvSpPr>
            <p:cNvPr id="75" name="椭圆 74"/>
            <p:cNvSpPr/>
            <p:nvPr/>
          </p:nvSpPr>
          <p:spPr>
            <a:xfrm>
              <a:off x="4184106" y="2952206"/>
              <a:ext cx="3823790" cy="3823790"/>
            </a:xfrm>
            <a:prstGeom prst="ellipse">
              <a:avLst/>
            </a:prstGeom>
            <a:gradFill>
              <a:gsLst>
                <a:gs pos="100000">
                  <a:schemeClr val="bg1">
                    <a:lumMod val="75000"/>
                  </a:schemeClr>
                </a:gs>
                <a:gs pos="0">
                  <a:schemeClr val="bg1"/>
                </a:gs>
              </a:gsLst>
              <a:lin ang="5400000" scaled="0"/>
            </a:gradFill>
            <a:ln w="9525">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nvGrpSpPr>
            <p:cNvPr id="76" name="组合 75"/>
            <p:cNvGrpSpPr/>
            <p:nvPr/>
          </p:nvGrpSpPr>
          <p:grpSpPr>
            <a:xfrm>
              <a:off x="4710167" y="3478267"/>
              <a:ext cx="2771663" cy="2771663"/>
              <a:chOff x="2193190" y="1899413"/>
              <a:chExt cx="2421376" cy="2421376"/>
            </a:xfrm>
            <a:effectLst/>
          </p:grpSpPr>
          <p:sp>
            <p:nvSpPr>
              <p:cNvPr id="77" name="椭圆 76"/>
              <p:cNvSpPr/>
              <p:nvPr/>
            </p:nvSpPr>
            <p:spPr>
              <a:xfrm>
                <a:off x="2193190" y="1899413"/>
                <a:ext cx="2421376" cy="2421376"/>
              </a:xfrm>
              <a:prstGeom prst="ellipse">
                <a:avLst/>
              </a:prstGeom>
              <a:solidFill>
                <a:schemeClr val="accent4"/>
              </a:solidFill>
              <a:ln w="31750">
                <a:gradFill flip="none" rotWithShape="1">
                  <a:gsLst>
                    <a:gs pos="0">
                      <a:schemeClr val="bg1">
                        <a:lumMod val="75000"/>
                      </a:schemeClr>
                    </a:gs>
                    <a:gs pos="100000">
                      <a:schemeClr val="bg1"/>
                    </a:gs>
                  </a:gsLst>
                  <a:lin ang="2700000" scaled="1"/>
                  <a:tileRect/>
                </a:gradFill>
              </a:ln>
              <a:effectLst>
                <a:innerShdw blurRad="127000" dist="63500" dir="13500000">
                  <a:schemeClr val="accent4">
                    <a:lumMod val="50000"/>
                    <a:alpha val="8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sp>
            <p:nvSpPr>
              <p:cNvPr id="78" name="八边形 77"/>
              <p:cNvSpPr/>
              <p:nvPr/>
            </p:nvSpPr>
            <p:spPr>
              <a:xfrm>
                <a:off x="2386802" y="2093027"/>
                <a:ext cx="2034160" cy="2034159"/>
              </a:xfrm>
              <a:prstGeom prst="octagon">
                <a:avLst/>
              </a:prstGeom>
              <a:solidFill>
                <a:schemeClr val="bg1">
                  <a:lumMod val="95000"/>
                </a:schemeClr>
              </a:solidFill>
              <a:ln w="50800">
                <a:noFill/>
              </a:ln>
              <a:effectLst>
                <a:outerShdw blurRad="76200" dist="38100" dir="2700000" algn="tl" rotWithShape="0">
                  <a:schemeClr val="accent4">
                    <a:lumMod val="50000"/>
                    <a:alpha val="64000"/>
                  </a:schemeClr>
                </a:outerShdw>
              </a:effectLst>
              <a:scene3d>
                <a:camera prst="orthographicFront"/>
                <a:lightRig rig="threePt" dir="t"/>
              </a:scene3d>
              <a:sp3d prstMaterial="softEdge">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100">
                  <a:solidFill>
                    <a:schemeClr val="tx1">
                      <a:lumMod val="65000"/>
                      <a:lumOff val="35000"/>
                    </a:schemeClr>
                  </a:solidFill>
                  <a:latin typeface="Calibri"/>
                  <a:ea typeface="宋体" panose="02010600030101010101" pitchFamily="2" charset="-122"/>
                </a:endParaRPr>
              </a:p>
            </p:txBody>
          </p:sp>
        </p:grpSp>
      </p:grpSp>
      <p:sp>
        <p:nvSpPr>
          <p:cNvPr id="79" name="TextBox 78"/>
          <p:cNvSpPr txBox="1"/>
          <p:nvPr/>
        </p:nvSpPr>
        <p:spPr>
          <a:xfrm>
            <a:off x="1437068" y="1486597"/>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1</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0" name="TextBox 79"/>
          <p:cNvSpPr txBox="1"/>
          <p:nvPr/>
        </p:nvSpPr>
        <p:spPr>
          <a:xfrm>
            <a:off x="3299137" y="3545517"/>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2</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1" name="TextBox 80"/>
          <p:cNvSpPr txBox="1"/>
          <p:nvPr/>
        </p:nvSpPr>
        <p:spPr>
          <a:xfrm>
            <a:off x="5083710" y="1473149"/>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3</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2" name="TextBox 81"/>
          <p:cNvSpPr txBox="1"/>
          <p:nvPr/>
        </p:nvSpPr>
        <p:spPr>
          <a:xfrm>
            <a:off x="6902985" y="3547725"/>
            <a:ext cx="894905" cy="605811"/>
          </a:xfrm>
          <a:prstGeom prst="rect">
            <a:avLst/>
          </a:prstGeom>
          <a:noFill/>
        </p:spPr>
        <p:txBody>
          <a:bodyPr wrap="square" lIns="112274" tIns="56136" rIns="112274" bIns="56136" rtlCol="0">
            <a:spAutoFit/>
          </a:bodyPr>
          <a:lstStyle/>
          <a:p>
            <a:pPr algn="ctr"/>
            <a:r>
              <a:rPr lang="en-US" altLang="zh-CN" sz="3200" b="1" dirty="0">
                <a:solidFill>
                  <a:schemeClr val="tx1">
                    <a:lumMod val="65000"/>
                    <a:lumOff val="35000"/>
                  </a:schemeClr>
                </a:solidFill>
                <a:latin typeface="微软雅黑" panose="020B0503020204020204" pitchFamily="34" charset="-122"/>
                <a:ea typeface="微软雅黑" panose="020B0503020204020204" pitchFamily="34" charset="-122"/>
              </a:rPr>
              <a:t>4</a:t>
            </a:r>
            <a:endParaRPr lang="zh-CN" altLang="en-US" sz="3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7425058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2|2.1|0.8|1.1"/>
</p:tagLst>
</file>

<file path=ppt/tags/tag2.xml><?xml version="1.0" encoding="utf-8"?>
<p:tagLst xmlns:a="http://schemas.openxmlformats.org/drawingml/2006/main" xmlns:r="http://schemas.openxmlformats.org/officeDocument/2006/relationships" xmlns:p="http://schemas.openxmlformats.org/presentationml/2006/main">
  <p:tag name="TIMING" val="|2|2.1|0.8|1.1"/>
</p:tagLst>
</file>

<file path=ppt/theme/theme1.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3883</TotalTime>
  <Words>2327</Words>
  <Application>Microsoft Office PowerPoint</Application>
  <PresentationFormat>全屏显示(16:9)</PresentationFormat>
  <Paragraphs>267</Paragraphs>
  <Slides>44</Slides>
  <Notes>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44</vt:i4>
      </vt:variant>
    </vt:vector>
  </HeadingPairs>
  <TitlesOfParts>
    <vt:vector size="53" baseType="lpstr">
      <vt:lpstr>ITC Avant Garde Std Bk</vt:lpstr>
      <vt:lpstr>等线</vt:lpstr>
      <vt:lpstr>宋体</vt:lpstr>
      <vt:lpstr>微软雅黑</vt:lpstr>
      <vt:lpstr>Arial</vt:lpstr>
      <vt:lpstr>Calibri</vt:lpstr>
      <vt:lpstr>Impact</vt:lpstr>
      <vt:lpstr>Verdana</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subject>哎呀小小草</dc:subject>
  <dc:creator>哎呀小小草</dc:creator>
  <cp:keywords>https:/800sucai.taobao.com</cp:keywords>
  <dc:description>https://800sucai.taobao.com</dc:description>
  <cp:lastModifiedBy>田子珺</cp:lastModifiedBy>
  <cp:revision>266</cp:revision>
  <dcterms:created xsi:type="dcterms:W3CDTF">2015-10-30T14:26:48Z</dcterms:created>
  <dcterms:modified xsi:type="dcterms:W3CDTF">2018-04-05T01:07:08Z</dcterms:modified>
  <cp:category>https://800sucai.taobao.com</cp:category>
</cp:coreProperties>
</file>

<file path=docProps/thumbnail.jpeg>
</file>